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91" r:id="rId5"/>
    <p:sldId id="257" r:id="rId6"/>
    <p:sldId id="317" r:id="rId7"/>
    <p:sldId id="318" r:id="rId8"/>
    <p:sldId id="319" r:id="rId9"/>
    <p:sldId id="320" r:id="rId10"/>
    <p:sldId id="274" r:id="rId11"/>
    <p:sldId id="321" r:id="rId12"/>
    <p:sldId id="322" r:id="rId13"/>
    <p:sldId id="323" r:id="rId14"/>
    <p:sldId id="324" r:id="rId15"/>
    <p:sldId id="325" r:id="rId16"/>
    <p:sldId id="326" r:id="rId17"/>
    <p:sldId id="267" r:id="rId18"/>
    <p:sldId id="327" r:id="rId19"/>
    <p:sldId id="328" r:id="rId20"/>
    <p:sldId id="329" r:id="rId21"/>
    <p:sldId id="330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C107"/>
    <a:srgbClr val="333333"/>
    <a:srgbClr val="6C7175"/>
    <a:srgbClr val="EEEEEE"/>
    <a:srgbClr val="F4F4F4"/>
    <a:srgbClr val="743076"/>
    <a:srgbClr val="461347"/>
    <a:srgbClr val="9999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9" autoAdjust="0"/>
    <p:restoredTop sz="94516"/>
  </p:normalViewPr>
  <p:slideViewPr>
    <p:cSldViewPr snapToGrid="0" snapToObjects="1">
      <p:cViewPr varScale="1">
        <p:scale>
          <a:sx n="67" d="100"/>
          <a:sy n="67" d="100"/>
        </p:scale>
        <p:origin x="5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52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3AE31-6D08-3947-9518-31C8FB0DA3C3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7F4E3-8305-A540-B46D-222DA451FF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4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64DF7-D99B-F04A-953C-33E9FBF6E504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0BF41-36B3-7646-AD84-27F0FFFAC1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60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26" name="Picture 25" descr="Checkmarx-logo-2019-white-2.png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07" y="2595317"/>
            <a:ext cx="5066982" cy="83368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14400" y="3968045"/>
            <a:ext cx="10363200" cy="60917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600" b="1" spc="1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4682690"/>
            <a:ext cx="10363200" cy="7413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78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Picture 6" descr="Checkmarx-logo-2019-white-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61" y="2894798"/>
            <a:ext cx="3992674" cy="6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1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374" cy="6858000"/>
          </a:xfrm>
          <a:prstGeom prst="rect">
            <a:avLst/>
          </a:prstGeom>
        </p:spPr>
      </p:pic>
      <p:pic>
        <p:nvPicPr>
          <p:cNvPr id="7" name="Picture 6" descr="Checkmarx-logo-2019-horizonta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60" y="2871809"/>
            <a:ext cx="4081159" cy="6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42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effectLst>
            <a:outerShdw blurRad="50800" dist="50800" dir="5400000" sx="54000" sy="54000" algn="ctr" rotWithShape="0">
              <a:srgbClr val="333333"/>
            </a:outerShdw>
          </a:effectLst>
        </p:spPr>
        <p:txBody>
          <a:bodyPr>
            <a:normAutofit/>
          </a:bodyPr>
          <a:lstStyle>
            <a:lvl1pPr algn="ctr">
              <a:defRPr sz="5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281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9308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2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2" y="6493182"/>
            <a:ext cx="1186236" cy="19517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87392" y="3747997"/>
            <a:ext cx="11737309" cy="631500"/>
          </a:xfrm>
          <a:effectLst>
            <a:outerShdw blurRad="50800" dist="50800" dir="5400000" sx="54000" sy="54000" algn="ctr" rotWithShape="0">
              <a:srgbClr val="333333"/>
            </a:outerShdw>
          </a:effectLst>
        </p:spPr>
        <p:txBody>
          <a:bodyPr>
            <a:normAutofit/>
          </a:bodyPr>
          <a:lstStyle>
            <a:lvl1pPr algn="l">
              <a:defRPr sz="36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668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685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4690" y="131191"/>
            <a:ext cx="11432054" cy="651298"/>
          </a:xfrm>
        </p:spPr>
        <p:txBody>
          <a:bodyPr anchor="ctr" anchorCtr="0">
            <a:noAutofit/>
          </a:bodyPr>
          <a:lstStyle>
            <a:lvl1pPr algn="l">
              <a:defRPr sz="3600" b="1" baseline="0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3" hasCustomPrompt="1"/>
          </p:nvPr>
        </p:nvSpPr>
        <p:spPr>
          <a:xfrm>
            <a:off x="442913" y="1037161"/>
            <a:ext cx="11444287" cy="4849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00000"/>
              </a:lnSpc>
              <a:buSzPct val="100000"/>
              <a:buFontTx/>
              <a:buBlip>
                <a:blip r:embed="rId2"/>
              </a:buBlip>
              <a:defRPr sz="2000" b="0" i="0">
                <a:latin typeface="+mn-lt"/>
                <a:cs typeface="Open Sans Regular"/>
              </a:defRPr>
            </a:lvl1pPr>
            <a:lvl2pPr marL="800100" indent="-230400">
              <a:lnSpc>
                <a:spcPct val="100000"/>
              </a:lnSpc>
              <a:spcAft>
                <a:spcPts val="500"/>
              </a:spcAft>
              <a:buSzPct val="100000"/>
              <a:buFontTx/>
              <a:buBlip>
                <a:blip r:embed="rId3"/>
              </a:buBlip>
              <a:defRPr sz="1800" b="0" i="0">
                <a:latin typeface="+mn-lt"/>
                <a:cs typeface="Open Sans Regular"/>
              </a:defRPr>
            </a:lvl2pPr>
            <a:lvl3pPr marL="1143000" indent="-228600">
              <a:lnSpc>
                <a:spcPct val="100000"/>
              </a:lnSpc>
              <a:buSzPct val="100000"/>
              <a:buFontTx/>
              <a:buBlip>
                <a:blip r:embed="rId4"/>
              </a:buBlip>
              <a:defRPr sz="1600" b="0" i="0">
                <a:latin typeface="+mn-lt"/>
                <a:cs typeface="Open Sans Regular"/>
              </a:defRPr>
            </a:lvl3pPr>
            <a:lvl4pPr marL="1600200" indent="-228600">
              <a:lnSpc>
                <a:spcPct val="100000"/>
              </a:lnSpc>
              <a:buSzPct val="100000"/>
              <a:buFontTx/>
              <a:buBlip>
                <a:blip r:embed="rId4"/>
              </a:buBlip>
              <a:defRPr sz="1400" b="0" i="0">
                <a:latin typeface="+mn-lt"/>
                <a:cs typeface="Open Sans Regular"/>
              </a:defRPr>
            </a:lvl4pPr>
            <a:lvl5pPr marL="2057400" indent="-228600">
              <a:lnSpc>
                <a:spcPct val="100000"/>
              </a:lnSpc>
              <a:buSzPct val="100000"/>
              <a:buFontTx/>
              <a:buBlip>
                <a:blip r:embed="rId4"/>
              </a:buBlip>
              <a:defRPr sz="1400" b="0" i="0">
                <a:latin typeface="+mn-lt"/>
                <a:cs typeface="Open Sans Regular"/>
              </a:defRPr>
            </a:lvl5pPr>
          </a:lstStyle>
          <a:p>
            <a:pPr lvl="0"/>
            <a:r>
              <a:rPr lang="en-US" dirty="0"/>
              <a:t>Click to add a Bullet Point</a:t>
            </a:r>
          </a:p>
          <a:p>
            <a:pPr lvl="1"/>
            <a:r>
              <a:rPr lang="en-US" dirty="0"/>
              <a:t>Second level Bullet Point</a:t>
            </a:r>
          </a:p>
          <a:p>
            <a:pPr lvl="2"/>
            <a:r>
              <a:rPr lang="en-US" dirty="0"/>
              <a:t>Third level Bullet Point</a:t>
            </a:r>
          </a:p>
          <a:p>
            <a:pPr lvl="3"/>
            <a:r>
              <a:rPr lang="en-US" dirty="0"/>
              <a:t>Fourth level Bullet Point </a:t>
            </a:r>
          </a:p>
          <a:p>
            <a:pPr lvl="4"/>
            <a:r>
              <a:rPr lang="en-US" dirty="0"/>
              <a:t>Fifth level Bullet Point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029261" y="234743"/>
            <a:ext cx="331773" cy="331773"/>
            <a:chOff x="8820464" y="2668793"/>
            <a:chExt cx="331773" cy="331773"/>
          </a:xfrm>
        </p:grpSpPr>
        <p:cxnSp>
          <p:nvCxnSpPr>
            <p:cNvPr id="14" name="Straight Connector 13"/>
            <p:cNvCxnSpPr/>
            <p:nvPr userDrawn="1"/>
          </p:nvCxnSpPr>
          <p:spPr>
            <a:xfrm rot="5400000">
              <a:off x="8986351" y="2502907"/>
              <a:ext cx="0" cy="331773"/>
            </a:xfrm>
            <a:prstGeom prst="line">
              <a:avLst/>
            </a:prstGeom>
            <a:ln w="63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 flipH="1">
              <a:off x="8986350" y="2834680"/>
              <a:ext cx="331773" cy="0"/>
            </a:xfrm>
            <a:prstGeom prst="line">
              <a:avLst/>
            </a:prstGeom>
            <a:ln w="63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 userDrawn="1"/>
        </p:nvSpPr>
        <p:spPr>
          <a:xfrm>
            <a:off x="19308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/</a:t>
            </a:r>
          </a:p>
        </p:txBody>
      </p:sp>
      <p:pic>
        <p:nvPicPr>
          <p:cNvPr id="32" name="Picture 31" descr="Checkmarx-logo-2019-horizontal.png" hidden="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12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_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EF9521C-928C-F446-B9C8-89C71B6E2FC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2914" y="1619075"/>
            <a:ext cx="11017250" cy="4206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00000"/>
              </a:lnSpc>
              <a:buSzPct val="100000"/>
              <a:buFontTx/>
              <a:buBlip>
                <a:blip r:embed="rId2"/>
              </a:buBlip>
              <a:defRPr sz="2000"/>
            </a:lvl1pPr>
            <a:lvl2pPr marL="800100" indent="-230400">
              <a:lnSpc>
                <a:spcPct val="100000"/>
              </a:lnSpc>
              <a:spcAft>
                <a:spcPts val="500"/>
              </a:spcAft>
              <a:buSzPct val="100000"/>
              <a:buFontTx/>
              <a:buBlip>
                <a:blip r:embed="rId3"/>
              </a:buBlip>
              <a:defRPr sz="1800"/>
            </a:lvl2pPr>
            <a:lvl3pPr marL="1143000" indent="-228600">
              <a:lnSpc>
                <a:spcPct val="100000"/>
              </a:lnSpc>
              <a:buSzPct val="100000"/>
              <a:buFontTx/>
              <a:buBlip>
                <a:blip r:embed="rId4"/>
              </a:buBlip>
              <a:defRPr sz="1600"/>
            </a:lvl3pPr>
            <a:lvl4pPr marL="1600200" indent="-228600">
              <a:lnSpc>
                <a:spcPct val="100000"/>
              </a:lnSpc>
              <a:buSzPct val="100000"/>
              <a:buFontTx/>
              <a:buBlip>
                <a:blip r:embed="rId4"/>
              </a:buBlip>
              <a:defRPr sz="1400"/>
            </a:lvl4pPr>
            <a:lvl5pPr marL="2057400" indent="-228600">
              <a:lnSpc>
                <a:spcPct val="100000"/>
              </a:lnSpc>
              <a:buSzPct val="100000"/>
              <a:buFontTx/>
              <a:buBlip>
                <a:blip r:embed="rId4"/>
              </a:buBlip>
              <a:defRPr sz="1400"/>
            </a:lvl5pPr>
          </a:lstStyle>
          <a:p>
            <a:pPr lvl="0"/>
            <a:r>
              <a:rPr lang="en-US" dirty="0"/>
              <a:t>Click to add a Bullet Point</a:t>
            </a:r>
          </a:p>
          <a:p>
            <a:pPr lvl="1"/>
            <a:r>
              <a:rPr lang="en-US" dirty="0"/>
              <a:t>Second level Bullet Point</a:t>
            </a:r>
          </a:p>
          <a:p>
            <a:pPr lvl="2"/>
            <a:r>
              <a:rPr lang="en-US" dirty="0"/>
              <a:t>Third level Bullet Point</a:t>
            </a:r>
          </a:p>
          <a:p>
            <a:pPr lvl="3"/>
            <a:r>
              <a:rPr lang="en-US" dirty="0"/>
              <a:t>Fourth level Bullet Point </a:t>
            </a:r>
          </a:p>
          <a:p>
            <a:pPr lvl="4"/>
            <a:r>
              <a:rPr lang="en-US" dirty="0"/>
              <a:t>Fifth level Bullet Point</a:t>
            </a:r>
          </a:p>
        </p:txBody>
      </p:sp>
      <p:pic>
        <p:nvPicPr>
          <p:cNvPr id="6" name="Picture 5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805309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800" b="1">
                <a:latin typeface="+mj-lt"/>
                <a:cs typeface="Open Sans Bold"/>
              </a:defRPr>
            </a:lvl1pPr>
          </a:lstStyle>
          <a:p>
            <a:pPr lvl="0"/>
            <a:r>
              <a:rPr lang="en-US" dirty="0"/>
              <a:t>Click to add title “Agenda”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5940" y="570565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112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79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Auth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6433" y="3086947"/>
            <a:ext cx="4906434" cy="373006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Author Name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636433" y="3467651"/>
            <a:ext cx="4906434" cy="373006"/>
          </a:xfrm>
        </p:spPr>
        <p:txBody>
          <a:bodyPr>
            <a:normAutofit/>
          </a:bodyPr>
          <a:lstStyle>
            <a:lvl1pPr marL="0" indent="0" algn="ctr">
              <a:buNone/>
              <a:defRPr sz="1600" b="0" cap="all" spc="0" baseline="0">
                <a:solidFill>
                  <a:srgbClr val="48C10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designation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268000" y="1314246"/>
            <a:ext cx="1656000" cy="1501200"/>
          </a:xfrm>
          <a:prstGeom prst="roundRect">
            <a:avLst>
              <a:gd name="adj" fmla="val 1497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rIns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/>
            </a:lvl1pPr>
          </a:lstStyle>
          <a:p>
            <a:r>
              <a:rPr lang="en-US" dirty="0"/>
              <a:t>Drag or click to add a picture [120x130px]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6E9976-1363-D844-9B7A-BBEE49BBDF0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636434" y="3892578"/>
            <a:ext cx="4906433" cy="1992281"/>
          </a:xfrm>
        </p:spPr>
        <p:txBody>
          <a:bodyPr/>
          <a:lstStyle>
            <a:lvl1pPr marL="228600" indent="-228600" algn="ctr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Bio here</a:t>
            </a:r>
          </a:p>
        </p:txBody>
      </p:sp>
      <p:pic>
        <p:nvPicPr>
          <p:cNvPr id="10" name="Picture 9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 userDrawn="1"/>
        </p:nvSpPr>
        <p:spPr>
          <a:xfrm>
            <a:off x="756889" y="157775"/>
            <a:ext cx="10703274" cy="5833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+mj-lt"/>
                <a:ea typeface="Open Sans" charset="0"/>
                <a:cs typeface="Open Sans Bold"/>
              </a:defRPr>
            </a:lvl1pPr>
          </a:lstStyle>
          <a:p>
            <a:r>
              <a:rPr lang="en-US" dirty="0"/>
              <a:t>Click to add title “Authors”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28821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279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ered Author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450608" y="1484865"/>
            <a:ext cx="1656000" cy="1501200"/>
          </a:xfrm>
          <a:prstGeom prst="roundRect">
            <a:avLst>
              <a:gd name="adj" fmla="val 1497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rIns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/>
            </a:lvl1pPr>
          </a:lstStyle>
          <a:p>
            <a:r>
              <a:rPr lang="en-US" dirty="0"/>
              <a:t>Drag or click to add a picture [120x130px]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63393" y="1484865"/>
            <a:ext cx="9096770" cy="37300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First Author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363393" y="1875971"/>
            <a:ext cx="9096770" cy="373006"/>
          </a:xfrm>
        </p:spPr>
        <p:txBody>
          <a:bodyPr>
            <a:normAutofit/>
          </a:bodyPr>
          <a:lstStyle>
            <a:lvl1pPr marL="0" indent="0" algn="l">
              <a:buNone/>
              <a:defRPr sz="1600" b="0" spc="0" baseline="0">
                <a:solidFill>
                  <a:srgbClr val="48C10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Designation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363393" y="3813199"/>
            <a:ext cx="9096770" cy="373006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Second Author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363393" y="4201980"/>
            <a:ext cx="9096770" cy="373006"/>
          </a:xfrm>
        </p:spPr>
        <p:txBody>
          <a:bodyPr>
            <a:normAutofit/>
          </a:bodyPr>
          <a:lstStyle>
            <a:lvl1pPr marL="0" indent="0" algn="l">
              <a:buNone/>
              <a:defRPr sz="1600" b="0" cap="all" spc="0" baseline="0">
                <a:solidFill>
                  <a:srgbClr val="48C10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Designation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8" hasCustomPrompt="1"/>
          </p:nvPr>
        </p:nvSpPr>
        <p:spPr>
          <a:xfrm>
            <a:off x="455948" y="3813199"/>
            <a:ext cx="1656000" cy="1501200"/>
          </a:xfrm>
          <a:prstGeom prst="roundRect">
            <a:avLst>
              <a:gd name="adj" fmla="val 1497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rIns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/>
            </a:lvl1pPr>
          </a:lstStyle>
          <a:p>
            <a:r>
              <a:rPr lang="en-US" dirty="0"/>
              <a:t>Drag or click to add a picture [120x130px]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860FD1-DFAF-4743-AD98-7C46D68C1B1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358053" y="2264752"/>
            <a:ext cx="9102110" cy="974837"/>
          </a:xfrm>
        </p:spPr>
        <p:txBody>
          <a:bodyPr/>
          <a:lstStyle>
            <a:lvl1pPr marL="228600" indent="-228600" algn="l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Bio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BCEDB24-DF86-4B4A-98A1-A7DF9DB0E3D0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358053" y="4589940"/>
            <a:ext cx="9102110" cy="974837"/>
          </a:xfrm>
        </p:spPr>
        <p:txBody>
          <a:bodyPr/>
          <a:lstStyle>
            <a:lvl1pPr marL="228600" indent="-228600" algn="l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Bio</a:t>
            </a:r>
          </a:p>
        </p:txBody>
      </p:sp>
      <p:pic>
        <p:nvPicPr>
          <p:cNvPr id="18" name="Picture 17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 userDrawn="1"/>
        </p:nvSpPr>
        <p:spPr>
          <a:xfrm>
            <a:off x="756889" y="157775"/>
            <a:ext cx="10703274" cy="5833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+mj-lt"/>
                <a:ea typeface="Open Sans" charset="0"/>
                <a:cs typeface="Open Sans Bold"/>
              </a:defRPr>
            </a:lvl1pPr>
          </a:lstStyle>
          <a:p>
            <a:r>
              <a:rPr lang="en-US" dirty="0"/>
              <a:t>Click to add title “Authors”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43436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79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374" cy="6858000"/>
          </a:xfrm>
          <a:prstGeom prst="rect">
            <a:avLst/>
          </a:prstGeom>
        </p:spPr>
      </p:pic>
      <p:pic>
        <p:nvPicPr>
          <p:cNvPr id="31" name="Picture 30" descr="Checkmarx-logo-2019-horizonta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07" y="2513658"/>
            <a:ext cx="5066982" cy="83369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3881418"/>
            <a:ext cx="10363200" cy="60917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3600" b="1" spc="150" baseline="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4596063"/>
            <a:ext cx="10363200" cy="741362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spc="80" baseline="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186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resenters Stacked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63393" y="1484865"/>
            <a:ext cx="3301200" cy="37300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First Presenter Name</a:t>
            </a:r>
          </a:p>
        </p:txBody>
      </p:sp>
      <p:sp>
        <p:nvSpPr>
          <p:cNvPr id="7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363393" y="1865818"/>
            <a:ext cx="3301200" cy="373006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spc="0" baseline="0">
                <a:solidFill>
                  <a:srgbClr val="48C10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86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450608" y="1484865"/>
            <a:ext cx="1656000" cy="1501200"/>
          </a:xfrm>
          <a:prstGeom prst="roundRect">
            <a:avLst>
              <a:gd name="adj" fmla="val 1497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rIns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/>
            </a:lvl1pPr>
          </a:lstStyle>
          <a:p>
            <a:r>
              <a:rPr lang="en-US" dirty="0"/>
              <a:t>Drag or click to add a picture [120x130px]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C972E75-1E93-DB4E-9537-658E07EBC170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2358053" y="2245963"/>
            <a:ext cx="3306540" cy="1158785"/>
          </a:xfrm>
        </p:spPr>
        <p:txBody>
          <a:bodyPr/>
          <a:lstStyle>
            <a:lvl1pPr marL="228600" indent="-228600" algn="l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Bio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BA4D8AF-9DBB-1940-B173-32054E221746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154593" y="1484865"/>
            <a:ext cx="3301200" cy="37300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 Presenter Name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D0DBC1C-D8FB-D048-B121-5E9E0D8DFA4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154593" y="1865818"/>
            <a:ext cx="3301200" cy="373006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spc="0" baseline="0">
                <a:solidFill>
                  <a:srgbClr val="48C10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280C4628-2A78-3746-AAB2-5E2F0F2EEE4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41808" y="1484865"/>
            <a:ext cx="1656000" cy="1501200"/>
          </a:xfrm>
          <a:prstGeom prst="roundRect">
            <a:avLst>
              <a:gd name="adj" fmla="val 1497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rIns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/>
            </a:lvl1pPr>
          </a:lstStyle>
          <a:p>
            <a:r>
              <a:rPr lang="en-US" dirty="0"/>
              <a:t>Drag or click to add a picture [120x130px]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4A9E425-ADE1-834C-BC93-0735167CAAF7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8149253" y="2245963"/>
            <a:ext cx="3306540" cy="1158785"/>
          </a:xfrm>
        </p:spPr>
        <p:txBody>
          <a:bodyPr/>
          <a:lstStyle>
            <a:lvl1pPr marL="228600" indent="-228600" algn="l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Bio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C6232F4-15C5-6744-A5A2-256B134EEC46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2363393" y="3956216"/>
            <a:ext cx="3301200" cy="37300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Third Presenter Name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1AF74EA-54DF-6B41-9C4A-961B7E17CD3D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363393" y="4337169"/>
            <a:ext cx="3301200" cy="373006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spc="0" baseline="0">
                <a:solidFill>
                  <a:srgbClr val="48C10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5BD9E894-01EE-BD43-BDCC-B93058D6492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50608" y="3956216"/>
            <a:ext cx="1656000" cy="1501200"/>
          </a:xfrm>
          <a:prstGeom prst="roundRect">
            <a:avLst>
              <a:gd name="adj" fmla="val 1497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rIns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/>
            </a:lvl1pPr>
          </a:lstStyle>
          <a:p>
            <a:r>
              <a:rPr lang="en-US" dirty="0"/>
              <a:t>Drag or click to add a picture [120x130px]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A5BB952-0CE9-CD41-8595-3A3FD8CCD762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2358053" y="4717314"/>
            <a:ext cx="3306540" cy="1158785"/>
          </a:xfrm>
        </p:spPr>
        <p:txBody>
          <a:bodyPr/>
          <a:lstStyle>
            <a:lvl1pPr marL="228600" indent="-228600" algn="l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Bio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3B22B62-DA65-5840-A759-FA2EC44B96B0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8154593" y="3956216"/>
            <a:ext cx="3301200" cy="37300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Fourth Presenter Name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D062271-1F6D-1444-A43B-67406AAC851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8154593" y="4337169"/>
            <a:ext cx="3301200" cy="373006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spc="0" baseline="0">
                <a:solidFill>
                  <a:srgbClr val="48C10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designation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2A1BA592-B33B-F14F-8634-CE01A3769D7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241808" y="3956216"/>
            <a:ext cx="1656000" cy="1501200"/>
          </a:xfrm>
          <a:prstGeom prst="roundRect">
            <a:avLst>
              <a:gd name="adj" fmla="val 1497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rIns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/>
            </a:lvl1pPr>
          </a:lstStyle>
          <a:p>
            <a:r>
              <a:rPr lang="en-US" dirty="0"/>
              <a:t>Drag or click to add a picture [120x130px]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2630C462-DB70-3242-9947-21F3F5DD5392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8149253" y="4717314"/>
            <a:ext cx="3306540" cy="1158785"/>
          </a:xfrm>
        </p:spPr>
        <p:txBody>
          <a:bodyPr/>
          <a:lstStyle>
            <a:lvl1pPr marL="228600" indent="-228600" algn="l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Bio</a:t>
            </a:r>
          </a:p>
        </p:txBody>
      </p:sp>
      <p:pic>
        <p:nvPicPr>
          <p:cNvPr id="23" name="Picture 22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 userDrawn="1"/>
        </p:nvSpPr>
        <p:spPr>
          <a:xfrm>
            <a:off x="756889" y="157775"/>
            <a:ext cx="10703274" cy="5833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+mj-lt"/>
                <a:ea typeface="Open Sans" charset="0"/>
                <a:cs typeface="Open Sans Bold"/>
              </a:defRPr>
            </a:lvl1pPr>
          </a:lstStyle>
          <a:p>
            <a:r>
              <a:rPr lang="en-US" dirty="0"/>
              <a:t>Click to add title “Authors”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08167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8">
          <p15:clr>
            <a:srgbClr val="FBAE40"/>
          </p15:clr>
        </p15:guide>
        <p15:guide id="2" pos="279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37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946750" y="2709334"/>
            <a:ext cx="4799012" cy="541865"/>
          </a:xfrm>
        </p:spPr>
        <p:txBody>
          <a:bodyPr anchor="t"/>
          <a:lstStyle>
            <a:lvl1pPr algn="l"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46750" y="3448322"/>
            <a:ext cx="3932237" cy="44873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rgbClr val="FEFFFF"/>
                </a:solidFill>
                <a:latin typeface="Arial"/>
                <a:cs typeface="Arial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Sub Title</a:t>
            </a:r>
          </a:p>
        </p:txBody>
      </p:sp>
      <p:pic>
        <p:nvPicPr>
          <p:cNvPr id="10" name="Picture 9" descr="Checkmarx-logo-2019-white-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2" y="6493182"/>
            <a:ext cx="1186236" cy="19517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3540353" y="2520593"/>
            <a:ext cx="406397" cy="1010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Arial"/>
                <a:ea typeface="Open Sans" charset="0"/>
                <a:cs typeface="Arial"/>
              </a:defRPr>
            </a:lvl1pPr>
          </a:lstStyle>
          <a:p>
            <a:pPr algn="l"/>
            <a:r>
              <a:rPr lang="en-US" sz="6000" b="0" dirty="0">
                <a:solidFill>
                  <a:srgbClr val="48C107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20643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42"/>
            <a:ext cx="12195313" cy="6860541"/>
          </a:xfrm>
          <a:prstGeom prst="rect">
            <a:avLst/>
          </a:prstGeom>
        </p:spPr>
      </p:pic>
      <p:pic>
        <p:nvPicPr>
          <p:cNvPr id="10" name="Picture 9" descr="Checkmarx-logo-2019-white-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2" y="6493182"/>
            <a:ext cx="1186236" cy="19517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946750" y="2709334"/>
            <a:ext cx="4799012" cy="541865"/>
          </a:xfrm>
        </p:spPr>
        <p:txBody>
          <a:bodyPr anchor="t"/>
          <a:lstStyle>
            <a:lvl1pPr algn="l"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46750" y="3448322"/>
            <a:ext cx="3932237" cy="44873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rgbClr val="FEFFFF"/>
                </a:solidFill>
                <a:latin typeface="Arial"/>
                <a:cs typeface="Arial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Sub Title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3540353" y="2520593"/>
            <a:ext cx="406397" cy="1010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Arial"/>
                <a:ea typeface="Open Sans" charset="0"/>
                <a:cs typeface="Arial"/>
              </a:defRPr>
            </a:lvl1pPr>
          </a:lstStyle>
          <a:p>
            <a:pPr algn="l"/>
            <a:r>
              <a:rPr lang="en-US" sz="6000" b="0" dirty="0">
                <a:solidFill>
                  <a:srgbClr val="48C107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4787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13" y="0"/>
            <a:ext cx="1219531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2" y="6493182"/>
            <a:ext cx="1186236" cy="19517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946750" y="2709334"/>
            <a:ext cx="4799012" cy="541865"/>
          </a:xfrm>
        </p:spPr>
        <p:txBody>
          <a:bodyPr anchor="t"/>
          <a:lstStyle>
            <a:lvl1pPr algn="l"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46750" y="3448322"/>
            <a:ext cx="3932237" cy="44873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rgbClr val="FEFFFF"/>
                </a:solidFill>
                <a:latin typeface="Arial"/>
                <a:cs typeface="Arial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Sub Title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3540353" y="2520593"/>
            <a:ext cx="406397" cy="1010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Arial"/>
                <a:ea typeface="Open Sans" charset="0"/>
                <a:cs typeface="Arial"/>
              </a:defRPr>
            </a:lvl1pPr>
          </a:lstStyle>
          <a:p>
            <a:pPr algn="l"/>
            <a:r>
              <a:rPr lang="en-US" sz="6000" b="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4787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58" y="0"/>
            <a:ext cx="1219533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2" y="6493182"/>
            <a:ext cx="1186236" cy="19517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946750" y="2709334"/>
            <a:ext cx="4799012" cy="541865"/>
          </a:xfrm>
        </p:spPr>
        <p:txBody>
          <a:bodyPr anchor="t"/>
          <a:lstStyle>
            <a:lvl1pPr algn="l"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46750" y="3448322"/>
            <a:ext cx="3932237" cy="44873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rgbClr val="FEFFFF"/>
                </a:solidFill>
                <a:latin typeface="Arial"/>
                <a:cs typeface="Arial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Sub Title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3540353" y="2520593"/>
            <a:ext cx="406397" cy="1010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Arial"/>
                <a:ea typeface="Open Sans" charset="0"/>
                <a:cs typeface="Arial"/>
              </a:defRPr>
            </a:lvl1pPr>
          </a:lstStyle>
          <a:p>
            <a:pPr algn="l"/>
            <a:r>
              <a:rPr lang="en-US" sz="6000" b="0" dirty="0">
                <a:solidFill>
                  <a:schemeClr val="bg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4787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32" y="0"/>
            <a:ext cx="12184667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2" y="6493182"/>
            <a:ext cx="1186236" cy="195175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946750" y="2709334"/>
            <a:ext cx="4799012" cy="541865"/>
          </a:xfrm>
        </p:spPr>
        <p:txBody>
          <a:bodyPr anchor="t"/>
          <a:lstStyle>
            <a:lvl1pPr algn="l"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46750" y="3448322"/>
            <a:ext cx="3932237" cy="44873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rgbClr val="FEFFFF"/>
                </a:solidFill>
                <a:latin typeface="Arial"/>
                <a:cs typeface="Arial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Sub Title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3540353" y="2520593"/>
            <a:ext cx="406397" cy="1010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Arial"/>
                <a:ea typeface="Open Sans" charset="0"/>
                <a:cs typeface="Arial"/>
              </a:defRPr>
            </a:lvl1pPr>
          </a:lstStyle>
          <a:p>
            <a:pPr algn="l"/>
            <a:r>
              <a:rPr lang="en-US" sz="6000" b="0" dirty="0">
                <a:solidFill>
                  <a:schemeClr val="bg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7604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ullet Li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869699"/>
            <a:ext cx="4759200" cy="5997600"/>
          </a:xfrm>
        </p:spPr>
        <p:txBody>
          <a:bodyPr lIns="324000" rIns="324000">
            <a:normAutofit/>
          </a:bodyPr>
          <a:lstStyle>
            <a:lvl1pPr marL="0" indent="0">
              <a:spcBef>
                <a:spcPts val="0"/>
              </a:spcBef>
              <a:buNone/>
              <a:defRPr sz="1600" baseline="0"/>
            </a:lvl1pPr>
          </a:lstStyle>
          <a:p>
            <a:r>
              <a:rPr lang="en-US" dirty="0"/>
              <a:t>Drag or click to add Picture. Image Dimensions must be 400px x 500px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17167" y="1092424"/>
            <a:ext cx="5342996" cy="5017030"/>
          </a:xfrm>
        </p:spPr>
        <p:txBody>
          <a:bodyPr/>
          <a:lstStyle>
            <a:lvl1pPr marL="228600" indent="-228600">
              <a:lnSpc>
                <a:spcPct val="100000"/>
              </a:lnSpc>
              <a:buSzPct val="100000"/>
              <a:buFontTx/>
              <a:buBlip>
                <a:blip r:embed="rId2"/>
              </a:buBlip>
              <a:defRPr sz="2000" baseline="0"/>
            </a:lvl1pPr>
            <a:lvl2pPr marL="685800" indent="-228600">
              <a:lnSpc>
                <a:spcPct val="100000"/>
              </a:lnSpc>
              <a:spcAft>
                <a:spcPts val="500"/>
              </a:spcAft>
              <a:buSzPct val="100000"/>
              <a:buFontTx/>
              <a:buBlip>
                <a:blip r:embed="rId3"/>
              </a:buBlip>
              <a:defRPr sz="1800"/>
            </a:lvl2pPr>
            <a:lvl3pPr marL="1143000" indent="-228600">
              <a:lnSpc>
                <a:spcPct val="100000"/>
              </a:lnSpc>
              <a:buSzPct val="100000"/>
              <a:buFontTx/>
              <a:buBlip>
                <a:blip r:embed="rId4"/>
              </a:buBlip>
              <a:defRPr sz="1600"/>
            </a:lvl3pPr>
            <a:lvl4pPr marL="1600200" indent="-228600">
              <a:lnSpc>
                <a:spcPct val="100000"/>
              </a:lnSpc>
              <a:buSzPct val="100000"/>
              <a:buFontTx/>
              <a:buBlip>
                <a:blip r:embed="rId4"/>
              </a:buBlip>
              <a:defRPr sz="1400"/>
            </a:lvl4pPr>
            <a:lvl5pPr marL="2057400" indent="-228600">
              <a:lnSpc>
                <a:spcPct val="100000"/>
              </a:lnSpc>
              <a:buSzPct val="100000"/>
              <a:buFontTx/>
              <a:buBlip>
                <a:blip r:embed="rId4"/>
              </a:buBlip>
              <a:defRPr sz="1400"/>
            </a:lvl5pPr>
          </a:lstStyle>
          <a:p>
            <a:pPr lvl="0"/>
            <a:r>
              <a:rPr lang="en-US" dirty="0"/>
              <a:t>Add a Bullet Point</a:t>
            </a:r>
          </a:p>
          <a:p>
            <a:pPr lvl="1"/>
            <a:r>
              <a:rPr lang="en-US" dirty="0"/>
              <a:t>Second level Bullet Point</a:t>
            </a:r>
          </a:p>
          <a:p>
            <a:pPr lvl="2"/>
            <a:r>
              <a:rPr lang="en-US" dirty="0"/>
              <a:t>Third level Bullet Point</a:t>
            </a:r>
          </a:p>
          <a:p>
            <a:pPr lvl="3"/>
            <a:r>
              <a:rPr lang="en-US" dirty="0"/>
              <a:t>Fourth level Bullet Point</a:t>
            </a:r>
          </a:p>
          <a:p>
            <a:pPr lvl="4"/>
            <a:r>
              <a:rPr lang="en-US" dirty="0"/>
              <a:t>Fifth level Bullet Point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10403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442913" y="1096963"/>
            <a:ext cx="11017250" cy="50688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 sz="1800"/>
            </a:lvl1pPr>
          </a:lstStyle>
          <a:p>
            <a:r>
              <a:rPr lang="en-US" dirty="0"/>
              <a:t>Drag or click to add Picture. Image Placeholder [560px x 1250px]</a:t>
            </a:r>
          </a:p>
        </p:txBody>
      </p:sp>
      <p:pic>
        <p:nvPicPr>
          <p:cNvPr id="7" name="Picture 6" descr="Checkmarx-logo-2019-horizont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90406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8">
          <p15:clr>
            <a:srgbClr val="FBAE40"/>
          </p15:clr>
        </p15:guide>
        <p15:guide id="2" pos="279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ty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Chart Placeholder 4"/>
          <p:cNvSpPr>
            <a:spLocks noGrp="1"/>
          </p:cNvSpPr>
          <p:nvPr>
            <p:ph type="chart" sz="quarter" idx="14" hasCustomPrompt="1"/>
          </p:nvPr>
        </p:nvSpPr>
        <p:spPr>
          <a:xfrm>
            <a:off x="459317" y="1103211"/>
            <a:ext cx="4806950" cy="5008562"/>
          </a:xfrm>
        </p:spPr>
        <p:txBody>
          <a:bodyPr/>
          <a:lstStyle>
            <a:lvl1pPr>
              <a:defRPr sz="1800" baseline="0"/>
            </a:lvl1pPr>
          </a:lstStyle>
          <a:p>
            <a:r>
              <a:rPr lang="en-US" dirty="0"/>
              <a:t>Click icon to add a Chart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5717116" y="1103211"/>
            <a:ext cx="5730876" cy="460372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Chart Header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F9178C-AABF-9949-B72B-592264627C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7116" y="1637210"/>
            <a:ext cx="5743047" cy="4472243"/>
          </a:xfrm>
        </p:spPr>
        <p:txBody>
          <a:bodyPr>
            <a:normAutofit/>
          </a:bodyPr>
          <a:lstStyle>
            <a:lvl1pPr marL="228600" indent="-228600">
              <a:buSzPct val="100000"/>
              <a:buFontTx/>
              <a:buBlip>
                <a:blip r:embed="rId2"/>
              </a:buBlip>
              <a:defRPr sz="18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chart description and data here</a:t>
            </a:r>
          </a:p>
        </p:txBody>
      </p:sp>
      <p:pic>
        <p:nvPicPr>
          <p:cNvPr id="9" name="Picture 8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54286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5717116" y="1103211"/>
            <a:ext cx="5730876" cy="460372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Table Header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6" hasCustomPrompt="1"/>
          </p:nvPr>
        </p:nvSpPr>
        <p:spPr>
          <a:xfrm>
            <a:off x="458788" y="1103313"/>
            <a:ext cx="4806950" cy="5008562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lang="en-US" dirty="0"/>
              <a:t>Click icon to add a Table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FC2AD-B311-FB4C-87CD-A26077BBDC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7116" y="1637210"/>
            <a:ext cx="5743047" cy="4472243"/>
          </a:xfrm>
        </p:spPr>
        <p:txBody>
          <a:bodyPr>
            <a:normAutofit/>
          </a:bodyPr>
          <a:lstStyle>
            <a:lvl1pPr marL="228600" indent="-228600">
              <a:buSzPct val="100000"/>
              <a:buFontTx/>
              <a:buBlip>
                <a:blip r:embed="rId2"/>
              </a:buBlip>
              <a:defRPr sz="18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table description and data here</a:t>
            </a:r>
          </a:p>
        </p:txBody>
      </p:sp>
      <p:pic>
        <p:nvPicPr>
          <p:cNvPr id="9" name="Picture 8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1218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27" y="482252"/>
            <a:ext cx="2827611" cy="590602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485374" y="1020762"/>
            <a:ext cx="7401826" cy="5367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Checkmarx-logo-2019-white-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2" y="6493182"/>
            <a:ext cx="1186236" cy="1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4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tyle with 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4" hasCustomPrompt="1"/>
          </p:nvPr>
        </p:nvSpPr>
        <p:spPr>
          <a:xfrm>
            <a:off x="459317" y="1103211"/>
            <a:ext cx="4806950" cy="500856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icon to add Chart Style</a:t>
            </a:r>
          </a:p>
        </p:txBody>
      </p:sp>
      <p:sp>
        <p:nvSpPr>
          <p:cNvPr id="15" name="Table Placeholder 16"/>
          <p:cNvSpPr>
            <a:spLocks noGrp="1"/>
          </p:cNvSpPr>
          <p:nvPr>
            <p:ph type="tbl" sz="quarter" idx="17" hasCustomPrompt="1"/>
          </p:nvPr>
        </p:nvSpPr>
        <p:spPr>
          <a:xfrm>
            <a:off x="5807393" y="1103211"/>
            <a:ext cx="5652770" cy="5008562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1800" baseline="0"/>
            </a:lvl1pPr>
          </a:lstStyle>
          <a:p>
            <a:r>
              <a:rPr lang="en-US" dirty="0"/>
              <a:t>Click icon to add Table Style</a:t>
            </a:r>
          </a:p>
        </p:txBody>
      </p:sp>
      <p:pic>
        <p:nvPicPr>
          <p:cNvPr id="9" name="Picture 8" descr="Checkmarx-logo-2019-horizonta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97526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sty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4" hasCustomPrompt="1"/>
          </p:nvPr>
        </p:nvSpPr>
        <p:spPr>
          <a:xfrm>
            <a:off x="459317" y="3734777"/>
            <a:ext cx="4806950" cy="237699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Click icon to add Chart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717116" y="1103211"/>
            <a:ext cx="5730876" cy="460372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7" name="Table Placeholder 16"/>
          <p:cNvSpPr>
            <a:spLocks noGrp="1"/>
          </p:cNvSpPr>
          <p:nvPr>
            <p:ph type="tbl" sz="quarter" idx="17" hasCustomPrompt="1"/>
          </p:nvPr>
        </p:nvSpPr>
        <p:spPr>
          <a:xfrm>
            <a:off x="442913" y="1103211"/>
            <a:ext cx="4822825" cy="2327966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lang="en-US" dirty="0"/>
              <a:t>Click icon to add Table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B26796D-74D5-6643-8CF4-4199222076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7116" y="1637210"/>
            <a:ext cx="5743047" cy="4472243"/>
          </a:xfrm>
        </p:spPr>
        <p:txBody>
          <a:bodyPr>
            <a:normAutofit/>
          </a:bodyPr>
          <a:lstStyle>
            <a:lvl1pPr marL="228600" indent="-228600">
              <a:buSzPct val="100000"/>
              <a:buFontTx/>
              <a:buBlip>
                <a:blip r:embed="rId2"/>
              </a:buBlip>
              <a:defRPr sz="18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table and chart description and data here</a:t>
            </a:r>
          </a:p>
        </p:txBody>
      </p:sp>
      <p:pic>
        <p:nvPicPr>
          <p:cNvPr id="12" name="Picture 11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48441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tyle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4" hasCustomPrompt="1"/>
          </p:nvPr>
        </p:nvSpPr>
        <p:spPr>
          <a:xfrm>
            <a:off x="459317" y="1103211"/>
            <a:ext cx="4806950" cy="480112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Click icon to add Chart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2DED199-564D-214B-8115-BABA300E27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7116" y="1103212"/>
            <a:ext cx="5743047" cy="4801127"/>
          </a:xfrm>
        </p:spPr>
        <p:txBody>
          <a:bodyPr>
            <a:normAutofit/>
          </a:bodyPr>
          <a:lstStyle>
            <a:lvl1pPr marL="228600" indent="-228600">
              <a:buSzPct val="100000"/>
              <a:buFontTx/>
              <a:buBlip>
                <a:blip r:embed="rId2"/>
              </a:buBlip>
              <a:defRPr sz="18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chart description and data here</a:t>
            </a:r>
          </a:p>
        </p:txBody>
      </p:sp>
      <p:pic>
        <p:nvPicPr>
          <p:cNvPr id="9" name="Picture 8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41877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Table Placeholder 16">
            <a:extLst>
              <a:ext uri="{FF2B5EF4-FFF2-40B4-BE49-F238E27FC236}">
                <a16:creationId xmlns:a16="http://schemas.microsoft.com/office/drawing/2014/main" id="{2727F5B2-801D-1D42-8A17-32E8FBD86368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442913" y="1103211"/>
            <a:ext cx="4823354" cy="4801128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lang="en-US" dirty="0"/>
              <a:t>Click icon to add Table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5D600-3F7B-0A42-896E-362F74E795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7116" y="1103212"/>
            <a:ext cx="5743047" cy="4801127"/>
          </a:xfrm>
        </p:spPr>
        <p:txBody>
          <a:bodyPr>
            <a:normAutofit/>
          </a:bodyPr>
          <a:lstStyle>
            <a:lvl1pPr marL="228600" indent="-228600">
              <a:buSzPct val="100000"/>
              <a:buFontTx/>
              <a:buBlip>
                <a:blip r:embed="rId2"/>
              </a:buBlip>
              <a:defRPr sz="18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Add table description and data here</a:t>
            </a:r>
          </a:p>
        </p:txBody>
      </p:sp>
      <p:pic>
        <p:nvPicPr>
          <p:cNvPr id="10" name="Picture 9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292309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tyle with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459317" y="1824038"/>
            <a:ext cx="11000846" cy="428773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3230562" y="1172883"/>
            <a:ext cx="5730876" cy="460372"/>
          </a:xfrm>
        </p:spPr>
        <p:txBody>
          <a:bodyPr>
            <a:normAutofit/>
          </a:bodyPr>
          <a:lstStyle>
            <a:lvl1pPr marL="0" indent="0" algn="ctr">
              <a:buNone/>
              <a:defRPr sz="2000" b="1" baseline="0">
                <a:solidFill>
                  <a:srgbClr val="333333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Chart Header</a:t>
            </a:r>
          </a:p>
        </p:txBody>
      </p:sp>
      <p:pic>
        <p:nvPicPr>
          <p:cNvPr id="8" name="Picture 7" descr="Checkmarx-logo-2019-horizont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26350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 with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6" hasCustomPrompt="1"/>
          </p:nvPr>
        </p:nvSpPr>
        <p:spPr>
          <a:xfrm>
            <a:off x="458788" y="1824038"/>
            <a:ext cx="11001375" cy="4287837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lang="en-US" dirty="0"/>
              <a:t>Click icon to add Table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3230562" y="1172883"/>
            <a:ext cx="5730876" cy="460372"/>
          </a:xfrm>
        </p:spPr>
        <p:txBody>
          <a:bodyPr>
            <a:normAutofit/>
          </a:bodyPr>
          <a:lstStyle>
            <a:lvl1pPr marL="0" indent="0" algn="ctr">
              <a:buNone/>
              <a:defRPr sz="2000" b="1" baseline="0">
                <a:solidFill>
                  <a:srgbClr val="333333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Table Header</a:t>
            </a:r>
          </a:p>
        </p:txBody>
      </p:sp>
      <p:pic>
        <p:nvPicPr>
          <p:cNvPr id="9" name="Picture 8" descr="Checkmarx-logo-2019-horizont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15594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Desc. with Ico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87612" y="1096963"/>
            <a:ext cx="9572551" cy="417308"/>
          </a:xfrm>
        </p:spPr>
        <p:txBody>
          <a:bodyPr/>
          <a:lstStyle>
            <a:lvl1pPr marL="0" indent="0">
              <a:buClr>
                <a:srgbClr val="48C107"/>
              </a:buClr>
              <a:buSzPct val="70000"/>
              <a:buFontTx/>
              <a:buNone/>
              <a:defRPr baseline="0">
                <a:latin typeface="+mj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Title Text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887612" y="1643717"/>
            <a:ext cx="9572551" cy="417308"/>
          </a:xfrm>
        </p:spPr>
        <p:txBody>
          <a:bodyPr>
            <a:normAutofit/>
          </a:bodyPr>
          <a:lstStyle>
            <a:lvl1pPr marL="0" indent="0">
              <a:buClr>
                <a:srgbClr val="48C107"/>
              </a:buClr>
              <a:buSzPct val="70000"/>
              <a:buFontTx/>
              <a:buNone/>
              <a:defRPr sz="2000" i="1" baseline="0"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Subtitle text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48527" y="1096366"/>
            <a:ext cx="1158875" cy="11588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9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Drag icon or click to add [100x100px]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007ABA-196C-1243-9622-F74A4E518CE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887612" y="2124891"/>
            <a:ext cx="9572551" cy="3984562"/>
          </a:xfrm>
        </p:spPr>
        <p:txBody>
          <a:bodyPr/>
          <a:lstStyle>
            <a:lvl1pPr marL="228600" indent="-228600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pic>
        <p:nvPicPr>
          <p:cNvPr id="14" name="Picture 13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6496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8">
          <p15:clr>
            <a:srgbClr val="FBAE40"/>
          </p15:clr>
        </p15:guide>
        <p15:guide id="2" pos="279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Desc. no Icon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1096963"/>
            <a:ext cx="11017250" cy="417308"/>
          </a:xfrm>
        </p:spPr>
        <p:txBody>
          <a:bodyPr/>
          <a:lstStyle>
            <a:lvl1pPr marL="0" indent="0">
              <a:buClr>
                <a:srgbClr val="48C107"/>
              </a:buClr>
              <a:buSzPct val="70000"/>
              <a:buFontTx/>
              <a:buNone/>
              <a:defRPr baseline="0">
                <a:latin typeface="+mj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Title Text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2914" y="1643717"/>
            <a:ext cx="11017250" cy="417308"/>
          </a:xfrm>
        </p:spPr>
        <p:txBody>
          <a:bodyPr>
            <a:normAutofit/>
          </a:bodyPr>
          <a:lstStyle>
            <a:lvl1pPr marL="0" indent="0">
              <a:buClr>
                <a:srgbClr val="48C107"/>
              </a:buClr>
              <a:buSzPct val="70000"/>
              <a:buFontTx/>
              <a:buNone/>
              <a:defRPr sz="2000" i="1" baseline="0"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Subtitle text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82C0B1C-EF55-284A-B944-9073194D108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2914" y="2124891"/>
            <a:ext cx="11017250" cy="3984562"/>
          </a:xfrm>
        </p:spPr>
        <p:txBody>
          <a:bodyPr/>
          <a:lstStyle>
            <a:lvl1pPr marL="228600" indent="-228600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pic>
        <p:nvPicPr>
          <p:cNvPr id="9" name="Picture 8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87257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8">
          <p15:clr>
            <a:srgbClr val="FBAE40"/>
          </p15:clr>
        </p15:guide>
        <p15:guide id="2" pos="279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Desc. with Icon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897210" y="1096963"/>
            <a:ext cx="3957824" cy="417308"/>
          </a:xfrm>
        </p:spPr>
        <p:txBody>
          <a:bodyPr>
            <a:normAutofit/>
          </a:bodyPr>
          <a:lstStyle>
            <a:lvl1pPr marL="0" indent="0">
              <a:buClr>
                <a:srgbClr val="48C107"/>
              </a:buClr>
              <a:buSzPct val="70000"/>
              <a:buFontTx/>
              <a:buNone/>
              <a:defRPr sz="2000" baseline="0">
                <a:latin typeface="+mj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Title Text Style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897210" y="1643717"/>
            <a:ext cx="3957824" cy="417308"/>
          </a:xfrm>
        </p:spPr>
        <p:txBody>
          <a:bodyPr>
            <a:normAutofit/>
          </a:bodyPr>
          <a:lstStyle>
            <a:lvl1pPr marL="0" indent="0">
              <a:buClr>
                <a:srgbClr val="48C107"/>
              </a:buClr>
              <a:buSzPct val="70000"/>
              <a:buFontTx/>
              <a:buNone/>
              <a:defRPr sz="2000" i="1" baseline="0"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Subtitle text style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7512864" y="1096963"/>
            <a:ext cx="3960000" cy="417308"/>
          </a:xfrm>
        </p:spPr>
        <p:txBody>
          <a:bodyPr>
            <a:normAutofit/>
          </a:bodyPr>
          <a:lstStyle>
            <a:lvl1pPr marL="0" indent="0">
              <a:buClr>
                <a:srgbClr val="48C107"/>
              </a:buClr>
              <a:buSzPct val="70000"/>
              <a:buFontTx/>
              <a:buNone/>
              <a:defRPr sz="2000" baseline="0">
                <a:latin typeface="+mj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Title Text Style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512864" y="1643717"/>
            <a:ext cx="3960000" cy="417308"/>
          </a:xfrm>
        </p:spPr>
        <p:txBody>
          <a:bodyPr>
            <a:normAutofit/>
          </a:bodyPr>
          <a:lstStyle>
            <a:lvl1pPr marL="0" indent="0">
              <a:buClr>
                <a:srgbClr val="48C107"/>
              </a:buClr>
              <a:buSzPct val="70000"/>
              <a:buFontTx/>
              <a:buNone/>
              <a:defRPr sz="2000" i="1" baseline="0"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Subtitle text style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42913" y="1096366"/>
            <a:ext cx="1158875" cy="11588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/>
            </a:lvl1pPr>
          </a:lstStyle>
          <a:p>
            <a:r>
              <a:rPr lang="en-US" dirty="0"/>
              <a:t>Drag icon or click to add [100x100px]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054895" y="1096366"/>
            <a:ext cx="1158875" cy="11588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Drag icon or click to add [100x100px]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72D65B2-9C67-9541-A8C5-2FD5611C77A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1887612" y="2124891"/>
            <a:ext cx="3967422" cy="3984562"/>
          </a:xfrm>
        </p:spPr>
        <p:txBody>
          <a:bodyPr/>
          <a:lstStyle>
            <a:lvl1pPr marL="230400" indent="-230400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Feature description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C7514F-F4C8-684E-AEFF-3CA133340C1A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7522058" y="2124891"/>
            <a:ext cx="3967422" cy="3984562"/>
          </a:xfrm>
        </p:spPr>
        <p:txBody>
          <a:bodyPr/>
          <a:lstStyle>
            <a:lvl1pPr marL="230400" indent="-230400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Feature description style</a:t>
            </a:r>
          </a:p>
        </p:txBody>
      </p:sp>
      <p:pic>
        <p:nvPicPr>
          <p:cNvPr id="14" name="Picture 13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42934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8">
          <p15:clr>
            <a:srgbClr val="FBAE40"/>
          </p15:clr>
        </p15:guide>
        <p15:guide id="2" pos="279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Desc. no Icon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BC7D1FF-078B-8F40-AB85-452F42E5B9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608" y="1096366"/>
            <a:ext cx="5172645" cy="417308"/>
          </a:xfrm>
        </p:spPr>
        <p:txBody>
          <a:bodyPr>
            <a:normAutofit/>
          </a:bodyPr>
          <a:lstStyle>
            <a:lvl1pPr marL="0" indent="0">
              <a:buClr>
                <a:srgbClr val="48C107"/>
              </a:buClr>
              <a:buSzPct val="70000"/>
              <a:buFontTx/>
              <a:buNone/>
              <a:defRPr sz="2000" baseline="0">
                <a:latin typeface="+mj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Title Text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107E8C-D332-2F4E-A468-495C14EECF5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0608" y="1525326"/>
            <a:ext cx="5172645" cy="417308"/>
          </a:xfrm>
        </p:spPr>
        <p:txBody>
          <a:bodyPr>
            <a:normAutofit/>
          </a:bodyPr>
          <a:lstStyle>
            <a:lvl1pPr marL="0" indent="0">
              <a:buClr>
                <a:srgbClr val="48C107"/>
              </a:buClr>
              <a:buSzPct val="70000"/>
              <a:buFontTx/>
              <a:buNone/>
              <a:defRPr sz="2000" i="1" baseline="0"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Subtitle text style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A072D0B-F0DC-074B-BD33-F8039848BAD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7518" y="1096366"/>
            <a:ext cx="5172645" cy="417308"/>
          </a:xfrm>
        </p:spPr>
        <p:txBody>
          <a:bodyPr>
            <a:normAutofit/>
          </a:bodyPr>
          <a:lstStyle>
            <a:lvl1pPr marL="0" indent="0">
              <a:buClr>
                <a:srgbClr val="48C107"/>
              </a:buClr>
              <a:buSzPct val="70000"/>
              <a:buFontTx/>
              <a:buNone/>
              <a:defRPr sz="2000" baseline="0">
                <a:latin typeface="+mj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Title Text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9C1AFEE-D335-2840-B0C4-31141845166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87518" y="1525326"/>
            <a:ext cx="5172645" cy="417308"/>
          </a:xfrm>
        </p:spPr>
        <p:txBody>
          <a:bodyPr>
            <a:normAutofit/>
          </a:bodyPr>
          <a:lstStyle>
            <a:lvl1pPr marL="0" indent="0">
              <a:buClr>
                <a:srgbClr val="48C107"/>
              </a:buClr>
              <a:buSzPct val="70000"/>
              <a:buFontTx/>
              <a:buNone/>
              <a:defRPr sz="2000" i="1" baseline="0">
                <a:latin typeface="+mn-lt"/>
                <a:ea typeface="Open Sans" charset="0"/>
                <a:cs typeface="Open Sans" charset="0"/>
              </a:defRPr>
            </a:lvl1pPr>
            <a:lvl2pPr marL="457200" indent="0">
              <a:buClr>
                <a:srgbClr val="48C107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Clr>
                <a:srgbClr val="666666"/>
              </a:buClr>
              <a:buSzPct val="50000"/>
              <a:buFontTx/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Subtitle text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DC20E64-7356-CB49-8A45-AC5BA65A0ED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85350" y="1962995"/>
            <a:ext cx="5172645" cy="3984562"/>
          </a:xfrm>
        </p:spPr>
        <p:txBody>
          <a:bodyPr/>
          <a:lstStyle>
            <a:lvl1pPr marL="228600" indent="-228600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Feature description here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58A818A-046F-604C-A23B-F9334161B76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2914" y="1962995"/>
            <a:ext cx="5180340" cy="3984562"/>
          </a:xfrm>
        </p:spPr>
        <p:txBody>
          <a:bodyPr/>
          <a:lstStyle>
            <a:lvl1pPr marL="228600" indent="-228600">
              <a:buSzPct val="100000"/>
              <a:buFontTx/>
              <a:buBlip>
                <a:blip r:embed="rId2"/>
              </a:buBlip>
              <a:defRPr sz="1600" baseline="0"/>
            </a:lvl1pPr>
            <a:lvl2pPr marL="685800" indent="-228600">
              <a:buSzPct val="50000"/>
              <a:buFontTx/>
              <a:buBlip>
                <a:blip r:embed="rId3"/>
              </a:buBlip>
              <a:defRPr sz="1400"/>
            </a:lvl2pPr>
            <a:lvl3pPr marL="1143000" indent="-228600">
              <a:buSzPct val="50000"/>
              <a:buFontTx/>
              <a:buBlip>
                <a:blip r:embed="rId4"/>
              </a:buBlip>
              <a:defRPr sz="1200"/>
            </a:lvl3pPr>
            <a:lvl4pPr marL="1600200" indent="-228600">
              <a:buSzPct val="50000"/>
              <a:buFontTx/>
              <a:buBlip>
                <a:blip r:embed="rId4"/>
              </a:buBlip>
              <a:defRPr sz="1200"/>
            </a:lvl4pPr>
            <a:lvl5pPr marL="2057400" indent="-228600">
              <a:buSzPct val="50000"/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Feature description here</a:t>
            </a:r>
          </a:p>
        </p:txBody>
      </p:sp>
      <p:pic>
        <p:nvPicPr>
          <p:cNvPr id="14" name="Picture 13" descr="Checkmarx-logo-2019-horizontal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56889" y="157775"/>
            <a:ext cx="10703274" cy="583394"/>
          </a:xfrm>
        </p:spPr>
        <p:txBody>
          <a:bodyPr anchor="ctr" anchorCtr="0">
            <a:normAutofit/>
          </a:bodyPr>
          <a:lstStyle>
            <a:lvl1pPr algn="l">
              <a:defRPr sz="2400" b="1">
                <a:latin typeface="+mj-lt"/>
                <a:cs typeface="Open Sans Bold"/>
              </a:defRPr>
            </a:lvl1pPr>
          </a:lstStyle>
          <a:p>
            <a:r>
              <a:rPr lang="en-US" dirty="0"/>
              <a:t>Click to add a slide 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8787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8">
          <p15:clr>
            <a:srgbClr val="FBAE40"/>
          </p15:clr>
        </p15:guide>
        <p15:guide id="2" pos="279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Picture 6" descr="Checkmarx-logo-2019-white-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9" y="305484"/>
            <a:ext cx="1518802" cy="24989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1358" y="1906292"/>
            <a:ext cx="10991374" cy="285273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3800" spc="1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1984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/>
          <a:lstStyle>
            <a:lvl1pPr>
              <a:defRPr sz="1100"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‹#›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674568" y="3087579"/>
            <a:ext cx="2874434" cy="3730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911634" y="3572900"/>
            <a:ext cx="2400302" cy="373006"/>
          </a:xfrm>
        </p:spPr>
        <p:txBody>
          <a:bodyPr>
            <a:normAutofit/>
          </a:bodyPr>
          <a:lstStyle>
            <a:lvl1pPr marL="0" indent="0" algn="ctr">
              <a:buNone/>
              <a:defRPr sz="2000" b="0" spc="0" baseline="0">
                <a:solidFill>
                  <a:srgbClr val="48C10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674568" y="4121456"/>
            <a:ext cx="2874434" cy="1849772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“Add customer testimonial”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5286285" y="1321408"/>
            <a:ext cx="1651000" cy="1498600"/>
          </a:xfrm>
          <a:prstGeom prst="roundRect">
            <a:avLst>
              <a:gd name="adj" fmla="val 1497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 sz="1200"/>
            </a:lvl1pPr>
          </a:lstStyle>
          <a:p>
            <a:r>
              <a:rPr lang="en-US" dirty="0"/>
              <a:t>Drag picture to placeholder or click icon to add[120 x 130px]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8289835" y="3087579"/>
            <a:ext cx="2874434" cy="3730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8526901" y="3572900"/>
            <a:ext cx="2400302" cy="373006"/>
          </a:xfrm>
        </p:spPr>
        <p:txBody>
          <a:bodyPr>
            <a:normAutofit/>
          </a:bodyPr>
          <a:lstStyle>
            <a:lvl1pPr marL="0" indent="0" algn="ctr">
              <a:buNone/>
              <a:defRPr sz="2000" b="0" spc="0" baseline="0">
                <a:solidFill>
                  <a:srgbClr val="48C10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289835" y="4121456"/>
            <a:ext cx="2874434" cy="1849772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“Add customer testimonial”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8" hasCustomPrompt="1"/>
          </p:nvPr>
        </p:nvSpPr>
        <p:spPr>
          <a:xfrm>
            <a:off x="8901552" y="1321408"/>
            <a:ext cx="1651000" cy="1498600"/>
          </a:xfrm>
          <a:prstGeom prst="roundRect">
            <a:avLst>
              <a:gd name="adj" fmla="val 1497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 sz="1200"/>
            </a:lvl1pPr>
          </a:lstStyle>
          <a:p>
            <a:r>
              <a:rPr lang="en-US" dirty="0"/>
              <a:t>Drag picture to placeholder or click icon to add[120 x 130px]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61911" y="3087579"/>
            <a:ext cx="2874434" cy="3730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1098977" y="3572900"/>
            <a:ext cx="2400302" cy="373006"/>
          </a:xfrm>
        </p:spPr>
        <p:txBody>
          <a:bodyPr>
            <a:normAutofit/>
          </a:bodyPr>
          <a:lstStyle>
            <a:lvl1pPr marL="0" indent="0" algn="ctr">
              <a:buNone/>
              <a:defRPr sz="2000" b="0" spc="0" baseline="0">
                <a:solidFill>
                  <a:srgbClr val="48C10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861911" y="4121456"/>
            <a:ext cx="2874434" cy="1849772"/>
          </a:xfrm>
        </p:spPr>
        <p:txBody>
          <a:bodyPr>
            <a:normAutofit/>
          </a:bodyPr>
          <a:lstStyle>
            <a:lvl1pPr marL="0" indent="0" algn="ctr"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“Add customer testimonial”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2" hasCustomPrompt="1"/>
          </p:nvPr>
        </p:nvSpPr>
        <p:spPr>
          <a:xfrm>
            <a:off x="1473628" y="1321408"/>
            <a:ext cx="1651000" cy="1498600"/>
          </a:xfrm>
          <a:prstGeom prst="roundRect">
            <a:avLst>
              <a:gd name="adj" fmla="val 1497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>
            <a:normAutofit/>
          </a:bodyPr>
          <a:lstStyle>
            <a:lvl1pPr marL="1588" indent="0">
              <a:buNone/>
              <a:defRPr sz="1200" baseline="0"/>
            </a:lvl1pPr>
          </a:lstStyle>
          <a:p>
            <a:r>
              <a:rPr lang="en-US" dirty="0"/>
              <a:t>Drag picture to placeholder or click icon to add[120 x 130px]</a:t>
            </a:r>
          </a:p>
        </p:txBody>
      </p:sp>
      <p:pic>
        <p:nvPicPr>
          <p:cNvPr id="18" name="Picture 17" descr="Checkmarx-logo-2019-horizont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" y="6491177"/>
            <a:ext cx="1185333" cy="19502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 userDrawn="1"/>
        </p:nvSpPr>
        <p:spPr>
          <a:xfrm>
            <a:off x="756889" y="157775"/>
            <a:ext cx="10703274" cy="5833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Open Sans" charset="0"/>
                <a:cs typeface="Open Sans Bold"/>
              </a:defRPr>
            </a:lvl1pPr>
          </a:lstStyle>
          <a:p>
            <a:r>
              <a:rPr lang="en-US" dirty="0"/>
              <a:t>Click to add a title “Customer Testimonials” or “Quotes”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365940" y="-76969"/>
            <a:ext cx="261610" cy="973021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88220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8">
          <p15:clr>
            <a:srgbClr val="FBAE40"/>
          </p15:clr>
        </p15:guide>
        <p15:guide id="2" pos="279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26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937818" y="3088835"/>
            <a:ext cx="5477933" cy="616460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End Slide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818" y="4129531"/>
            <a:ext cx="5477933" cy="122054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rgbClr val="9999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Contact Details</a:t>
            </a:r>
          </a:p>
        </p:txBody>
      </p:sp>
      <p:sp>
        <p:nvSpPr>
          <p:cNvPr id="9" name="Subtitle 2" hidden="1"/>
          <p:cNvSpPr txBox="1">
            <a:spLocks/>
          </p:cNvSpPr>
          <p:nvPr userDrawn="1"/>
        </p:nvSpPr>
        <p:spPr>
          <a:xfrm>
            <a:off x="4937818" y="5350077"/>
            <a:ext cx="5477933" cy="3582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>
              <a:buNone/>
              <a:defRPr sz="1800">
                <a:solidFill>
                  <a:srgbClr val="9999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www.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+mn-lt"/>
                <a:ea typeface="Open Sans" charset="0"/>
                <a:cs typeface="Open Sans" charset="0"/>
              </a:rPr>
              <a:t>checkmarx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04853" y="2939422"/>
            <a:ext cx="632103" cy="1010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Arial"/>
                <a:ea typeface="Open Sans" charset="0"/>
                <a:cs typeface="Arial"/>
              </a:defRPr>
            </a:lvl1pPr>
          </a:lstStyle>
          <a:p>
            <a:pPr algn="l"/>
            <a:r>
              <a:rPr lang="en-US" sz="6000" b="0" dirty="0">
                <a:solidFill>
                  <a:srgbClr val="48C107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2904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25" y="0"/>
            <a:ext cx="12185374" cy="6858000"/>
          </a:xfrm>
          <a:prstGeom prst="rect">
            <a:avLst/>
          </a:prstGeom>
        </p:spPr>
      </p:pic>
      <p:pic>
        <p:nvPicPr>
          <p:cNvPr id="7" name="Picture 6" descr="Checkmarx-logo-2019-horizonta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2" y="307535"/>
            <a:ext cx="1595201" cy="26246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1358" y="1906292"/>
            <a:ext cx="10991374" cy="285273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3800" spc="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330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0" name="Picture 9" descr="Checkmarx-logo-2019-white-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2" y="6493182"/>
            <a:ext cx="1186236" cy="195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36" y="1459777"/>
            <a:ext cx="6125723" cy="213215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4314555"/>
            <a:ext cx="10363200" cy="60917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3600" b="1" spc="1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5029200"/>
            <a:ext cx="10363200" cy="741362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283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25" y="0"/>
            <a:ext cx="1218537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36" y="1775100"/>
            <a:ext cx="5749702" cy="2067155"/>
          </a:xfrm>
          <a:prstGeom prst="rect">
            <a:avLst/>
          </a:prstGeom>
        </p:spPr>
      </p:pic>
      <p:pic>
        <p:nvPicPr>
          <p:cNvPr id="13" name="Picture 12" descr="Checkmarx-logo-2019-horizontal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2" y="6489841"/>
            <a:ext cx="1267847" cy="20860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4314555"/>
            <a:ext cx="10363200" cy="60917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3600" b="1" spc="150" baseline="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914400" y="5029200"/>
            <a:ext cx="10363200" cy="741362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spc="80" baseline="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511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70" y="2129837"/>
            <a:ext cx="5716655" cy="19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0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37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80" y="2080387"/>
            <a:ext cx="6085313" cy="2187815"/>
          </a:xfrm>
          <a:prstGeom prst="rect">
            <a:avLst/>
          </a:prstGeom>
        </p:spPr>
      </p:pic>
      <p:pic>
        <p:nvPicPr>
          <p:cNvPr id="9" name="Picture 8" descr="Checkmarx-logo-2019-horizontal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2" y="6489841"/>
            <a:ext cx="1267847" cy="20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5407C-4230-204C-98FE-32F870A007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37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88" r:id="rId3"/>
    <p:sldLayoutId id="2147483687" r:id="rId4"/>
    <p:sldLayoutId id="2147483686" r:id="rId5"/>
    <p:sldLayoutId id="2147483680" r:id="rId6"/>
    <p:sldLayoutId id="2147483683" r:id="rId7"/>
    <p:sldLayoutId id="2147483681" r:id="rId8"/>
    <p:sldLayoutId id="2147483684" r:id="rId9"/>
    <p:sldLayoutId id="2147483682" r:id="rId10"/>
    <p:sldLayoutId id="2147483685" r:id="rId11"/>
    <p:sldLayoutId id="2147483689" r:id="rId12"/>
    <p:sldLayoutId id="2147483691" r:id="rId13"/>
    <p:sldLayoutId id="2147483692" r:id="rId14"/>
    <p:sldLayoutId id="214748369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79" r:id="rId21"/>
    <p:sldLayoutId id="2147483675" r:id="rId22"/>
    <p:sldLayoutId id="2147483676" r:id="rId23"/>
    <p:sldLayoutId id="2147483677" r:id="rId24"/>
    <p:sldLayoutId id="2147483678" r:id="rId25"/>
    <p:sldLayoutId id="2147483657" r:id="rId26"/>
    <p:sldLayoutId id="2147483658" r:id="rId27"/>
    <p:sldLayoutId id="2147483659" r:id="rId28"/>
    <p:sldLayoutId id="2147483660" r:id="rId29"/>
    <p:sldLayoutId id="2147483661" r:id="rId30"/>
    <p:sldLayoutId id="2147483662" r:id="rId31"/>
    <p:sldLayoutId id="2147483663" r:id="rId32"/>
    <p:sldLayoutId id="2147483664" r:id="rId33"/>
    <p:sldLayoutId id="2147483665" r:id="rId34"/>
    <p:sldLayoutId id="2147483666" r:id="rId35"/>
    <p:sldLayoutId id="2147483667" r:id="rId36"/>
    <p:sldLayoutId id="2147483668" r:id="rId37"/>
    <p:sldLayoutId id="2147483669" r:id="rId38"/>
    <p:sldLayoutId id="2147483670" r:id="rId39"/>
    <p:sldLayoutId id="2147483671" r:id="rId40"/>
    <p:sldLayoutId id="2147483674" r:id="rId41"/>
    <p:sldLayoutId id="2147483672" r:id="rId4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100000"/>
        <a:buFontTx/>
        <a:buBlip>
          <a:blip r:embed="rId44"/>
        </a:buBlip>
        <a:defRPr sz="2800" kern="1200">
          <a:solidFill>
            <a:schemeClr val="tx1"/>
          </a:solidFill>
          <a:latin typeface="+mn-lt"/>
          <a:ea typeface="Open Sans" charset="0"/>
          <a:cs typeface="Open Sans" charset="0"/>
        </a:defRPr>
      </a:lvl1pPr>
      <a:lvl2pPr marL="800100" indent="-230400" algn="l" defTabSz="914400" rtl="0" eaLnBrk="1" latinLnBrk="0" hangingPunct="1">
        <a:lnSpc>
          <a:spcPct val="110000"/>
        </a:lnSpc>
        <a:spcBef>
          <a:spcPts val="500"/>
        </a:spcBef>
        <a:buSzPct val="100000"/>
        <a:buFontTx/>
        <a:buBlip>
          <a:blip r:embed="rId45"/>
        </a:buBlip>
        <a:defRPr sz="2400" kern="1200">
          <a:solidFill>
            <a:schemeClr val="tx1"/>
          </a:solidFill>
          <a:latin typeface="+mn-lt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SzPct val="100000"/>
        <a:buFontTx/>
        <a:buBlip>
          <a:blip r:embed="rId46"/>
        </a:buBlip>
        <a:defRPr sz="2000" kern="1200">
          <a:solidFill>
            <a:schemeClr val="tx1"/>
          </a:solidFill>
          <a:latin typeface="+mn-lt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SzPct val="100000"/>
        <a:buFontTx/>
        <a:buBlip>
          <a:blip r:embed="rId46"/>
        </a:buBlip>
        <a:defRPr sz="1800" kern="1200">
          <a:solidFill>
            <a:schemeClr val="tx1"/>
          </a:solidFill>
          <a:latin typeface="+mn-lt"/>
          <a:ea typeface="Open Sans" charset="0"/>
          <a:cs typeface="Open Sans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SzPct val="100000"/>
        <a:buFontTx/>
        <a:buBlip>
          <a:blip r:embed="rId46"/>
        </a:buBlip>
        <a:defRPr sz="1800" kern="1200">
          <a:solidFill>
            <a:schemeClr val="tx1"/>
          </a:solidFill>
          <a:latin typeface="+mn-lt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3" Type="http://schemas.openxmlformats.org/officeDocument/2006/relationships/image" Target="../media/image52.png"/><Relationship Id="rId21" Type="http://schemas.openxmlformats.org/officeDocument/2006/relationships/image" Target="../media/image69.emf"/><Relationship Id="rId7" Type="http://schemas.openxmlformats.org/officeDocument/2006/relationships/image" Target="../media/image34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1.png"/><Relationship Id="rId16" Type="http://schemas.openxmlformats.org/officeDocument/2006/relationships/image" Target="../media/image64.png"/><Relationship Id="rId20" Type="http://schemas.openxmlformats.org/officeDocument/2006/relationships/image" Target="../media/image68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23" Type="http://schemas.openxmlformats.org/officeDocument/2006/relationships/image" Target="../media/image71.emf"/><Relationship Id="rId10" Type="http://schemas.openxmlformats.org/officeDocument/2006/relationships/image" Target="../media/image58.png"/><Relationship Id="rId19" Type="http://schemas.openxmlformats.org/officeDocument/2006/relationships/image" Target="../media/image67.emf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9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em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700" y="4213258"/>
            <a:ext cx="6517309" cy="741362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 Rose, Global Director of AppSec Strategy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5700" y="2146300"/>
            <a:ext cx="5854700" cy="181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bg2"/>
                </a:solidFill>
                <a:latin typeface="+mj-lt"/>
                <a:ea typeface="Open Sans" charset="0"/>
                <a:cs typeface="Open Sans" charset="0"/>
              </a:defRPr>
            </a:lvl1pPr>
          </a:lstStyle>
          <a:p>
            <a:pPr algn="l">
              <a:lnSpc>
                <a:spcPts val="6280"/>
              </a:lnSpc>
            </a:pPr>
            <a:r>
              <a:rPr lang="en-US" sz="5400" spc="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Putting the ‘Sec’ in DevOps</a:t>
            </a:r>
          </a:p>
        </p:txBody>
      </p:sp>
    </p:spTree>
    <p:extLst>
      <p:ext uri="{BB962C8B-B14F-4D97-AF65-F5344CB8AC3E}">
        <p14:creationId xmlns:p14="http://schemas.microsoft.com/office/powerpoint/2010/main" val="12831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10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Delivery vs. Continuous Deployment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301595-0395-494B-982B-5E7A676B8A45}"/>
              </a:ext>
            </a:extLst>
          </p:cNvPr>
          <p:cNvSpPr/>
          <p:nvPr/>
        </p:nvSpPr>
        <p:spPr>
          <a:xfrm>
            <a:off x="5882886" y="3416667"/>
            <a:ext cx="540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vs.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D1BA4-15AC-C240-B6B3-EC145FFABDB9}"/>
              </a:ext>
            </a:extLst>
          </p:cNvPr>
          <p:cNvGrpSpPr/>
          <p:nvPr/>
        </p:nvGrpSpPr>
        <p:grpSpPr>
          <a:xfrm>
            <a:off x="623621" y="1182564"/>
            <a:ext cx="11036691" cy="1986749"/>
            <a:chOff x="623621" y="1182564"/>
            <a:chExt cx="11036691" cy="19867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E757C1-ECB8-4049-94CA-A0D9770C3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9038342" y="1994617"/>
              <a:ext cx="1451179" cy="9936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C71388-0CF5-49E0-B65F-8A7E1D2B62D1}"/>
                </a:ext>
              </a:extLst>
            </p:cNvPr>
            <p:cNvSpPr/>
            <p:nvPr/>
          </p:nvSpPr>
          <p:spPr>
            <a:xfrm>
              <a:off x="4721265" y="1182564"/>
              <a:ext cx="27494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Continuous Delivery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B1D8D5-1D8D-4A2D-9282-B68ED847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3915" y="1995188"/>
              <a:ext cx="1375094" cy="99245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DA647C-B0A3-4251-B890-6F7C6275D9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621" y="1797185"/>
              <a:ext cx="1355793" cy="1355793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6A134"/>
              </a:solidFill>
            </a:ln>
            <a:effectLst>
              <a:innerShdw blurRad="190500" dist="50800">
                <a:schemeClr val="tx1">
                  <a:lumMod val="50000"/>
                  <a:lumOff val="50000"/>
                  <a:alpha val="8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Code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Done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111E63-D682-457F-87EB-F35ECD552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58369" y="1995188"/>
              <a:ext cx="1375094" cy="99245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6E44CF-4BFB-4D54-B8E4-CBA31AED3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076" y="1797185"/>
              <a:ext cx="1355793" cy="1355793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6A134"/>
              </a:solidFill>
            </a:ln>
            <a:effectLst>
              <a:innerShdw blurRad="190500" dist="50800">
                <a:schemeClr val="tx1">
                  <a:lumMod val="50000"/>
                  <a:lumOff val="50000"/>
                  <a:alpha val="8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Unit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Tests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93E51B-0E75-4C3E-9A84-75D3C3787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82824" y="1995188"/>
              <a:ext cx="1375094" cy="992459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E75827-A924-4821-9FE1-E799D5499A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2530" y="1797185"/>
              <a:ext cx="1355793" cy="1355793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6A134"/>
              </a:solidFill>
            </a:ln>
            <a:effectLst>
              <a:innerShdw blurRad="190500" dist="50800">
                <a:schemeClr val="tx1">
                  <a:lumMod val="50000"/>
                  <a:lumOff val="50000"/>
                  <a:alpha val="8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Integrate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972642-32DB-4F79-B274-09A4F444EB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4519" y="1813520"/>
              <a:ext cx="1355793" cy="1355793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6A134"/>
              </a:solidFill>
            </a:ln>
            <a:effectLst>
              <a:innerShdw blurRad="190500" dist="50800">
                <a:schemeClr val="tx1">
                  <a:lumMod val="50000"/>
                  <a:lumOff val="50000"/>
                  <a:alpha val="8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57FDA1C-7CAB-4074-91E0-D3695BD19D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6985" y="1797185"/>
              <a:ext cx="1355793" cy="1355793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6A134"/>
              </a:solidFill>
            </a:ln>
            <a:effectLst>
              <a:innerShdw blurRad="190500" dist="50800">
                <a:schemeClr val="tx1">
                  <a:lumMod val="50000"/>
                  <a:lumOff val="50000"/>
                  <a:alpha val="8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0DB665-F570-40A1-A01F-537295306388}"/>
                </a:ext>
              </a:extLst>
            </p:cNvPr>
            <p:cNvSpPr txBox="1"/>
            <p:nvPr/>
          </p:nvSpPr>
          <p:spPr>
            <a:xfrm>
              <a:off x="8001375" y="2213471"/>
              <a:ext cx="1171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Acceptance</a:t>
              </a:r>
              <a:br>
                <a:rPr lang="en-US" sz="1400" dirty="0"/>
              </a:br>
              <a:r>
                <a:rPr lang="en-US" sz="1400" dirty="0"/>
                <a:t>Test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05B710-F526-4AE3-9035-8050880B680E}"/>
                </a:ext>
              </a:extLst>
            </p:cNvPr>
            <p:cNvSpPr txBox="1"/>
            <p:nvPr/>
          </p:nvSpPr>
          <p:spPr>
            <a:xfrm>
              <a:off x="10402792" y="2224738"/>
              <a:ext cx="1171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Deploy to</a:t>
              </a:r>
              <a:br>
                <a:rPr lang="en-US" sz="1400" dirty="0"/>
              </a:br>
              <a:r>
                <a:rPr lang="en-US" sz="1400" dirty="0"/>
                <a:t>Production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FB5591A-0C43-4794-9FF0-81E41F833BF4}"/>
                </a:ext>
              </a:extLst>
            </p:cNvPr>
            <p:cNvSpPr/>
            <p:nvPr/>
          </p:nvSpPr>
          <p:spPr>
            <a:xfrm>
              <a:off x="2227415" y="2321448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Auto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D3A6AF-D38F-402D-9619-3FF267C62536}"/>
                </a:ext>
              </a:extLst>
            </p:cNvPr>
            <p:cNvSpPr/>
            <p:nvPr/>
          </p:nvSpPr>
          <p:spPr>
            <a:xfrm>
              <a:off x="4677125" y="2321448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Auto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473B22-53F4-4CB6-8F73-63948072A862}"/>
                </a:ext>
              </a:extLst>
            </p:cNvPr>
            <p:cNvSpPr/>
            <p:nvPr/>
          </p:nvSpPr>
          <p:spPr>
            <a:xfrm>
              <a:off x="7094436" y="2321193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Auto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588933-E410-4666-8494-265B0451622D}"/>
                </a:ext>
              </a:extLst>
            </p:cNvPr>
            <p:cNvSpPr/>
            <p:nvPr/>
          </p:nvSpPr>
          <p:spPr>
            <a:xfrm>
              <a:off x="9359339" y="2305804"/>
              <a:ext cx="85632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Manual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E1547D4-A204-47C7-8A83-B0D4BDCF787F}"/>
                </a:ext>
              </a:extLst>
            </p:cNvPr>
            <p:cNvSpPr/>
            <p:nvPr/>
          </p:nvSpPr>
          <p:spPr>
            <a:xfrm>
              <a:off x="9317598" y="1890568"/>
              <a:ext cx="957140" cy="119800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6EBAA9-6FB2-704E-8FC4-545B00366946}"/>
              </a:ext>
            </a:extLst>
          </p:cNvPr>
          <p:cNvGrpSpPr/>
          <p:nvPr/>
        </p:nvGrpSpPr>
        <p:grpSpPr>
          <a:xfrm>
            <a:off x="623621" y="3948992"/>
            <a:ext cx="11036691" cy="1970414"/>
            <a:chOff x="623621" y="3948992"/>
            <a:chExt cx="11036691" cy="197041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A1C718-D1B4-4245-B56E-6C679AA8D0BA}"/>
                </a:ext>
              </a:extLst>
            </p:cNvPr>
            <p:cNvSpPr/>
            <p:nvPr/>
          </p:nvSpPr>
          <p:spPr>
            <a:xfrm>
              <a:off x="4414290" y="3948992"/>
              <a:ext cx="32207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Continuous Deployment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9888A2-057A-45D6-92D5-A5D4C054F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98424" y="4745280"/>
              <a:ext cx="1375094" cy="99245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FAB705-1DE1-4E40-8834-93392895B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3915" y="4761616"/>
              <a:ext cx="1375094" cy="992459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B7B5CD0-131B-4422-9672-0C05A05339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621" y="4563613"/>
              <a:ext cx="1355793" cy="1355793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6A134"/>
              </a:solidFill>
            </a:ln>
            <a:effectLst>
              <a:innerShdw blurRad="190500" dist="50800">
                <a:schemeClr val="tx1">
                  <a:lumMod val="50000"/>
                  <a:lumOff val="50000"/>
                  <a:alpha val="8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Code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Done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C090E26-CBB9-47B5-AF04-D50120C74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58369" y="4761616"/>
              <a:ext cx="1375094" cy="992459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91A799-F7EA-4525-9A1D-9CD34FAC0E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076" y="4563613"/>
              <a:ext cx="1355793" cy="1355793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6A134"/>
              </a:solidFill>
            </a:ln>
            <a:effectLst>
              <a:innerShdw blurRad="190500" dist="50800">
                <a:schemeClr val="tx1">
                  <a:lumMod val="50000"/>
                  <a:lumOff val="50000"/>
                  <a:alpha val="8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Unit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Tests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2420E7D-83DF-4310-B4EC-314B322D2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82824" y="4761616"/>
              <a:ext cx="1375094" cy="992459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C05C879-68C2-4451-8173-748F04F0F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2530" y="4563613"/>
              <a:ext cx="1355793" cy="1355793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6A134"/>
              </a:solidFill>
            </a:ln>
            <a:effectLst>
              <a:innerShdw blurRad="190500" dist="50800">
                <a:schemeClr val="tx1">
                  <a:lumMod val="50000"/>
                  <a:lumOff val="50000"/>
                  <a:alpha val="8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Integrate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37715C-240B-4FA1-B89E-950D1DC3A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6985" y="4563613"/>
              <a:ext cx="1355793" cy="1355793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6A134"/>
              </a:solidFill>
            </a:ln>
            <a:effectLst>
              <a:innerShdw blurRad="190500" dist="50800">
                <a:schemeClr val="tx1">
                  <a:lumMod val="50000"/>
                  <a:lumOff val="50000"/>
                  <a:alpha val="8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DED8FC3-F312-4AF8-8F74-9515CF2B97A2}"/>
                </a:ext>
              </a:extLst>
            </p:cNvPr>
            <p:cNvSpPr txBox="1"/>
            <p:nvPr/>
          </p:nvSpPr>
          <p:spPr>
            <a:xfrm>
              <a:off x="8001375" y="4979899"/>
              <a:ext cx="1171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Acceptance</a:t>
              </a:r>
              <a:br>
                <a:rPr lang="en-US" sz="1400" dirty="0"/>
              </a:br>
              <a:r>
                <a:rPr lang="en-US" sz="1400" dirty="0"/>
                <a:t>Test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8300421-3738-4B4D-8F85-C92E557E17F8}"/>
                </a:ext>
              </a:extLst>
            </p:cNvPr>
            <p:cNvSpPr/>
            <p:nvPr/>
          </p:nvSpPr>
          <p:spPr>
            <a:xfrm>
              <a:off x="2227415" y="5087876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Auto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1357B18-7F6D-42DE-B48B-F997B9F63582}"/>
                </a:ext>
              </a:extLst>
            </p:cNvPr>
            <p:cNvSpPr/>
            <p:nvPr/>
          </p:nvSpPr>
          <p:spPr>
            <a:xfrm>
              <a:off x="4677125" y="5087876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Auto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24F2A5-104F-4FB6-B9E3-2D92AF679112}"/>
                </a:ext>
              </a:extLst>
            </p:cNvPr>
            <p:cNvSpPr/>
            <p:nvPr/>
          </p:nvSpPr>
          <p:spPr>
            <a:xfrm>
              <a:off x="7094436" y="5087876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Auto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42761C5-18AD-40D1-81BB-6B900CD2FF7A}"/>
                </a:ext>
              </a:extLst>
            </p:cNvPr>
            <p:cNvSpPr/>
            <p:nvPr/>
          </p:nvSpPr>
          <p:spPr>
            <a:xfrm>
              <a:off x="9510822" y="5087876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Auto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3207FD6-9B57-4AF4-BB34-DCC2599AF8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4519" y="4512115"/>
              <a:ext cx="1355793" cy="1355793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6A134"/>
              </a:solidFill>
            </a:ln>
            <a:effectLst>
              <a:innerShdw blurRad="190500" dist="50800">
                <a:schemeClr val="tx1">
                  <a:lumMod val="50000"/>
                  <a:lumOff val="50000"/>
                  <a:alpha val="8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219AED4-DB48-49BE-9DA7-C52829A78DE7}"/>
                </a:ext>
              </a:extLst>
            </p:cNvPr>
            <p:cNvSpPr txBox="1"/>
            <p:nvPr/>
          </p:nvSpPr>
          <p:spPr>
            <a:xfrm>
              <a:off x="10402792" y="4923333"/>
              <a:ext cx="1171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Deploy to</a:t>
              </a:r>
              <a:br>
                <a:rPr lang="en-US" sz="1400" dirty="0"/>
              </a:br>
              <a:r>
                <a:rPr lang="en-US" sz="1400" dirty="0"/>
                <a:t>Production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722E002-A5E1-4500-BD46-D08E06E073BE}"/>
                </a:ext>
              </a:extLst>
            </p:cNvPr>
            <p:cNvSpPr/>
            <p:nvPr/>
          </p:nvSpPr>
          <p:spPr>
            <a:xfrm>
              <a:off x="9317598" y="4611465"/>
              <a:ext cx="957140" cy="119800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6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11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Shifting Left Isn’t Enough…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6F7255FF-669E-47CB-8D03-442FEFA5531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48755" y="1695444"/>
            <a:ext cx="8446050" cy="21907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The further right the project is on the </a:t>
            </a:r>
            <a:br>
              <a:rPr lang="en-US" sz="3600" dirty="0"/>
            </a:br>
            <a:r>
              <a:rPr lang="en-US" sz="3600" b="1" dirty="0">
                <a:solidFill>
                  <a:srgbClr val="48C107"/>
                </a:solidFill>
              </a:rPr>
              <a:t>DevOps Scale </a:t>
            </a:r>
            <a:r>
              <a:rPr lang="en-US" sz="3600" dirty="0"/>
              <a:t>the further left it should start implementing security checks.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F7E828-CFB7-4261-B1D6-0F884EC492E8}"/>
              </a:ext>
            </a:extLst>
          </p:cNvPr>
          <p:cNvGrpSpPr/>
          <p:nvPr/>
        </p:nvGrpSpPr>
        <p:grpSpPr>
          <a:xfrm>
            <a:off x="2088110" y="4164903"/>
            <a:ext cx="8345387" cy="491065"/>
            <a:chOff x="1196967" y="4463358"/>
            <a:chExt cx="9924813" cy="491065"/>
          </a:xfrm>
        </p:grpSpPr>
        <p:sp>
          <p:nvSpPr>
            <p:cNvPr id="44" name="Chevron 4">
              <a:extLst>
                <a:ext uri="{FF2B5EF4-FFF2-40B4-BE49-F238E27FC236}">
                  <a16:creationId xmlns:a16="http://schemas.microsoft.com/office/drawing/2014/main" id="{6BC5DB9F-9CFC-49C4-8AF7-80462AD38672}"/>
                </a:ext>
              </a:extLst>
            </p:cNvPr>
            <p:cNvSpPr/>
            <p:nvPr/>
          </p:nvSpPr>
          <p:spPr>
            <a:xfrm>
              <a:off x="3166576" y="4463358"/>
              <a:ext cx="2046379" cy="491065"/>
            </a:xfrm>
            <a:prstGeom prst="chevron">
              <a:avLst>
                <a:gd name="adj" fmla="val 38053"/>
              </a:avLst>
            </a:prstGeom>
            <a:solidFill>
              <a:srgbClr val="91DE6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Unit Tests</a:t>
              </a:r>
            </a:p>
          </p:txBody>
        </p:sp>
        <p:sp>
          <p:nvSpPr>
            <p:cNvPr id="45" name="Chevron 5">
              <a:extLst>
                <a:ext uri="{FF2B5EF4-FFF2-40B4-BE49-F238E27FC236}">
                  <a16:creationId xmlns:a16="http://schemas.microsoft.com/office/drawing/2014/main" id="{DCF8E780-F11B-495F-9376-DD600D00B9E5}"/>
                </a:ext>
              </a:extLst>
            </p:cNvPr>
            <p:cNvSpPr/>
            <p:nvPr/>
          </p:nvSpPr>
          <p:spPr>
            <a:xfrm>
              <a:off x="5136183" y="4463358"/>
              <a:ext cx="2046379" cy="491065"/>
            </a:xfrm>
            <a:prstGeom prst="chevron">
              <a:avLst>
                <a:gd name="adj" fmla="val 38053"/>
              </a:avLst>
            </a:prstGeom>
            <a:solidFill>
              <a:srgbClr val="7DDD4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Integration</a:t>
              </a:r>
            </a:p>
          </p:txBody>
        </p:sp>
        <p:sp>
          <p:nvSpPr>
            <p:cNvPr id="46" name="Chevron 6">
              <a:extLst>
                <a:ext uri="{FF2B5EF4-FFF2-40B4-BE49-F238E27FC236}">
                  <a16:creationId xmlns:a16="http://schemas.microsoft.com/office/drawing/2014/main" id="{F4665FE3-3CAB-44A1-9352-37853EE3229E}"/>
                </a:ext>
              </a:extLst>
            </p:cNvPr>
            <p:cNvSpPr/>
            <p:nvPr/>
          </p:nvSpPr>
          <p:spPr>
            <a:xfrm>
              <a:off x="7105791" y="4463358"/>
              <a:ext cx="2046379" cy="491065"/>
            </a:xfrm>
            <a:prstGeom prst="chevron">
              <a:avLst>
                <a:gd name="adj" fmla="val 38053"/>
              </a:avLst>
            </a:prstGeom>
            <a:solidFill>
              <a:srgbClr val="62CF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Acceptance Test</a:t>
              </a:r>
            </a:p>
          </p:txBody>
        </p:sp>
        <p:sp>
          <p:nvSpPr>
            <p:cNvPr id="47" name="Chevron 7">
              <a:extLst>
                <a:ext uri="{FF2B5EF4-FFF2-40B4-BE49-F238E27FC236}">
                  <a16:creationId xmlns:a16="http://schemas.microsoft.com/office/drawing/2014/main" id="{0CEA9CA0-20FF-4B77-A9F1-6F815640047D}"/>
                </a:ext>
              </a:extLst>
            </p:cNvPr>
            <p:cNvSpPr/>
            <p:nvPr/>
          </p:nvSpPr>
          <p:spPr>
            <a:xfrm>
              <a:off x="1196967" y="4463358"/>
              <a:ext cx="2046379" cy="491065"/>
            </a:xfrm>
            <a:prstGeom prst="chevron">
              <a:avLst>
                <a:gd name="adj" fmla="val 38053"/>
              </a:avLst>
            </a:prstGeom>
            <a:solidFill>
              <a:srgbClr val="9EF2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200" dirty="0">
                  <a:solidFill>
                    <a:schemeClr val="tx1"/>
                  </a:solidFill>
                </a:rPr>
                <a:t>Code done</a:t>
              </a:r>
            </a:p>
          </p:txBody>
        </p:sp>
        <p:sp>
          <p:nvSpPr>
            <p:cNvPr id="48" name="Chevron 8">
              <a:extLst>
                <a:ext uri="{FF2B5EF4-FFF2-40B4-BE49-F238E27FC236}">
                  <a16:creationId xmlns:a16="http://schemas.microsoft.com/office/drawing/2014/main" id="{3031CC0D-68F6-44E4-BB22-E8D7EFA1782B}"/>
                </a:ext>
              </a:extLst>
            </p:cNvPr>
            <p:cNvSpPr/>
            <p:nvPr/>
          </p:nvSpPr>
          <p:spPr>
            <a:xfrm>
              <a:off x="9075401" y="4463358"/>
              <a:ext cx="2046379" cy="491065"/>
            </a:xfrm>
            <a:prstGeom prst="chevron">
              <a:avLst>
                <a:gd name="adj" fmla="val 38053"/>
              </a:avLst>
            </a:prstGeom>
            <a:solidFill>
              <a:srgbClr val="62CF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Deployment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036BE23-6912-0F4E-8645-7906D742BEC0}"/>
              </a:ext>
            </a:extLst>
          </p:cNvPr>
          <p:cNvGrpSpPr/>
          <p:nvPr/>
        </p:nvGrpSpPr>
        <p:grpSpPr>
          <a:xfrm>
            <a:off x="5890567" y="4887192"/>
            <a:ext cx="4428458" cy="408909"/>
            <a:chOff x="5890567" y="4887192"/>
            <a:chExt cx="4428458" cy="408909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03852B0-A9F3-421A-AEFE-FF4CFEF64A96}"/>
                </a:ext>
              </a:extLst>
            </p:cNvPr>
            <p:cNvCxnSpPr>
              <a:cxnSpLocks/>
            </p:cNvCxnSpPr>
            <p:nvPr/>
          </p:nvCxnSpPr>
          <p:spPr>
            <a:xfrm>
              <a:off x="6296395" y="5137694"/>
              <a:ext cx="4022630" cy="0"/>
            </a:xfrm>
            <a:prstGeom prst="straightConnector1">
              <a:avLst/>
            </a:prstGeom>
            <a:ln w="60325" cmpd="sng">
              <a:solidFill>
                <a:schemeClr val="accent2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A2AF24F-BD48-4899-8302-8D013B1F9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567" y="4887192"/>
              <a:ext cx="408909" cy="40890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C80E55A-98D1-994B-BECD-AD835D385764}"/>
              </a:ext>
            </a:extLst>
          </p:cNvPr>
          <p:cNvGrpSpPr/>
          <p:nvPr/>
        </p:nvGrpSpPr>
        <p:grpSpPr>
          <a:xfrm>
            <a:off x="2097163" y="5422848"/>
            <a:ext cx="4153729" cy="433117"/>
            <a:chOff x="2097163" y="5422848"/>
            <a:chExt cx="4153729" cy="433117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8483A29-8FC7-4799-AFCD-305E543335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7163" y="5735126"/>
              <a:ext cx="3829616" cy="0"/>
            </a:xfrm>
            <a:prstGeom prst="straightConnector1">
              <a:avLst/>
            </a:prstGeom>
            <a:ln w="63500" cmpd="sng">
              <a:solidFill>
                <a:schemeClr val="accent3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6A83870-6E23-4C50-830B-67A9010B9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7726" y="5422848"/>
              <a:ext cx="333166" cy="433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26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Proprietary &amp; Confidential | All Rights Reserved   |  </a:t>
            </a:r>
            <a:fld id="{AB5BA352-AA55-844E-98D0-0CBBE6F0DCC2}" type="slidenum">
              <a:rPr lang="en-US" b="1" smtClean="0"/>
              <a:pPr>
                <a:spcAft>
                  <a:spcPts val="600"/>
                </a:spcAft>
              </a:pPr>
              <a:t>12</a:t>
            </a:fld>
            <a:endParaRPr lang="en-US" b="1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690" y="131191"/>
            <a:ext cx="11432054" cy="651298"/>
          </a:xfrm>
        </p:spPr>
        <p:txBody>
          <a:bodyPr anchor="ctr">
            <a:normAutofit/>
          </a:bodyPr>
          <a:lstStyle/>
          <a:p>
            <a:r>
              <a:rPr lang="en-US" dirty="0"/>
              <a:t>Security in an SDLC &amp; </a:t>
            </a:r>
            <a:r>
              <a:rPr lang="en-US" dirty="0" err="1"/>
              <a:t>DevSecOps</a:t>
            </a:r>
            <a:r>
              <a:rPr lang="en-US" dirty="0"/>
              <a:t> Environment</a:t>
            </a:r>
          </a:p>
        </p:txBody>
      </p:sp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F191569A-833F-4367-B4D1-47E408125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897" y="891856"/>
            <a:ext cx="6277300" cy="4943606"/>
          </a:xfrm>
          <a:prstGeom prst="rect">
            <a:avLst/>
          </a:prstGeom>
          <a:noFill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EE81412-6F39-4F7C-ABF6-3765ECCC860E}"/>
              </a:ext>
            </a:extLst>
          </p:cNvPr>
          <p:cNvGrpSpPr/>
          <p:nvPr/>
        </p:nvGrpSpPr>
        <p:grpSpPr>
          <a:xfrm>
            <a:off x="381113" y="988807"/>
            <a:ext cx="10675679" cy="5723966"/>
            <a:chOff x="533400" y="905933"/>
            <a:chExt cx="10675679" cy="572396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D12681-5903-496B-90EF-DC934E0B9DE3}"/>
                </a:ext>
              </a:extLst>
            </p:cNvPr>
            <p:cNvGrpSpPr/>
            <p:nvPr/>
          </p:nvGrpSpPr>
          <p:grpSpPr>
            <a:xfrm>
              <a:off x="2318330" y="905933"/>
              <a:ext cx="1223855" cy="728134"/>
              <a:chOff x="2318330" y="905933"/>
              <a:chExt cx="1223855" cy="728134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32D3830-767C-47E0-A065-BC28606AEA48}"/>
                  </a:ext>
                </a:extLst>
              </p:cNvPr>
              <p:cNvSpPr/>
              <p:nvPr/>
            </p:nvSpPr>
            <p:spPr>
              <a:xfrm>
                <a:off x="2318330" y="905933"/>
                <a:ext cx="1203668" cy="7281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C941068-7DEF-474D-9477-8625089F4838}"/>
                  </a:ext>
                </a:extLst>
              </p:cNvPr>
              <p:cNvGrpSpPr/>
              <p:nvPr/>
            </p:nvGrpSpPr>
            <p:grpSpPr>
              <a:xfrm>
                <a:off x="2533668" y="1067939"/>
                <a:ext cx="1008517" cy="345153"/>
                <a:chOff x="2533667" y="1022125"/>
                <a:chExt cx="1008517" cy="345153"/>
              </a:xfrm>
            </p:grpSpPr>
            <p:pic>
              <p:nvPicPr>
                <p:cNvPr id="59" name="Picture 2" descr="mage result for visual studio logo png">
                  <a:extLst>
                    <a:ext uri="{FF2B5EF4-FFF2-40B4-BE49-F238E27FC236}">
                      <a16:creationId xmlns:a16="http://schemas.microsoft.com/office/drawing/2014/main" id="{6A69150F-5D1A-47CF-8229-E0F661D476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533667" y="1022125"/>
                  <a:ext cx="1008517" cy="1638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4" descr="mage result for eclipse logo png">
                  <a:extLst>
                    <a:ext uri="{FF2B5EF4-FFF2-40B4-BE49-F238E27FC236}">
                      <a16:creationId xmlns:a16="http://schemas.microsoft.com/office/drawing/2014/main" id="{1D864ABC-D0E7-4795-9FF8-59FC0F90A3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77277" y="1217633"/>
                  <a:ext cx="636787" cy="149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2" descr="mage result for intellij idea logo png">
                  <a:extLst>
                    <a:ext uri="{FF2B5EF4-FFF2-40B4-BE49-F238E27FC236}">
                      <a16:creationId xmlns:a16="http://schemas.microsoft.com/office/drawing/2014/main" id="{678C6D04-6BA7-45A5-83BD-7988451754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2958" y="1203965"/>
                  <a:ext cx="148565" cy="1508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F3C66A-FD7A-4CA0-8846-158C60E1325B}"/>
                </a:ext>
              </a:extLst>
            </p:cNvPr>
            <p:cNvGrpSpPr/>
            <p:nvPr/>
          </p:nvGrpSpPr>
          <p:grpSpPr>
            <a:xfrm>
              <a:off x="533400" y="3014133"/>
              <a:ext cx="2375062" cy="1227667"/>
              <a:chOff x="533400" y="3014133"/>
              <a:chExt cx="2375062" cy="122766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07ECA84-79F5-450B-9533-25EA8A694E67}"/>
                  </a:ext>
                </a:extLst>
              </p:cNvPr>
              <p:cNvSpPr/>
              <p:nvPr/>
            </p:nvSpPr>
            <p:spPr>
              <a:xfrm>
                <a:off x="533400" y="3014133"/>
                <a:ext cx="2246475" cy="12276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FFE7295-5553-4066-A2A2-F7C0489E6EF2}"/>
                  </a:ext>
                </a:extLst>
              </p:cNvPr>
              <p:cNvGrpSpPr/>
              <p:nvPr/>
            </p:nvGrpSpPr>
            <p:grpSpPr>
              <a:xfrm>
                <a:off x="1297764" y="3128301"/>
                <a:ext cx="1610698" cy="986593"/>
                <a:chOff x="1014035" y="3049121"/>
                <a:chExt cx="1995047" cy="1222017"/>
              </a:xfrm>
            </p:grpSpPr>
            <p:sp>
              <p:nvSpPr>
                <p:cNvPr id="39" name="Title 4">
                  <a:extLst>
                    <a:ext uri="{FF2B5EF4-FFF2-40B4-BE49-F238E27FC236}">
                      <a16:creationId xmlns:a16="http://schemas.microsoft.com/office/drawing/2014/main" id="{F088B84C-1CFE-47EE-9D05-45337F8EB8E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14035" y="3557807"/>
                  <a:ext cx="1995047" cy="37373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2800" b="1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1pPr>
                </a:lstStyle>
                <a:p>
                  <a:pPr algn="ctr">
                    <a:lnSpc>
                      <a:spcPct val="150000"/>
                    </a:lnSpc>
                  </a:pPr>
                  <a:r>
                    <a:rPr lang="en-US" sz="900" dirty="0">
                      <a:solidFill>
                        <a:srgbClr val="999999"/>
                      </a:solidFill>
                    </a:rPr>
                    <a:t>CLI, Web Services API</a:t>
                  </a:r>
                </a:p>
              </p:txBody>
            </p:sp>
            <p:pic>
              <p:nvPicPr>
                <p:cNvPr id="40" name="Picture 2" descr="mage result for visual studio logo png">
                  <a:extLst>
                    <a:ext uri="{FF2B5EF4-FFF2-40B4-BE49-F238E27FC236}">
                      <a16:creationId xmlns:a16="http://schemas.microsoft.com/office/drawing/2014/main" id="{6F5FE49B-F700-4532-85DB-136AC0EC10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547036" y="3060339"/>
                  <a:ext cx="1302774" cy="2116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805A376E-6358-4C11-ADF3-68D02B729A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4691" y="3049121"/>
                  <a:ext cx="508478" cy="254239"/>
                </a:xfrm>
                <a:prstGeom prst="rect">
                  <a:avLst/>
                </a:prstGeom>
              </p:spPr>
            </p:pic>
            <p:pic>
              <p:nvPicPr>
                <p:cNvPr id="53" name="Picture 6" descr="mage result for threadfix logo png">
                  <a:extLst>
                    <a:ext uri="{FF2B5EF4-FFF2-40B4-BE49-F238E27FC236}">
                      <a16:creationId xmlns:a16="http://schemas.microsoft.com/office/drawing/2014/main" id="{8332D339-1300-4FF1-810D-DE5093E9F1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7011" y="3943965"/>
                  <a:ext cx="929765" cy="2810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8" descr="mage result for sonar logo png">
                  <a:extLst>
                    <a:ext uri="{FF2B5EF4-FFF2-40B4-BE49-F238E27FC236}">
                      <a16:creationId xmlns:a16="http://schemas.microsoft.com/office/drawing/2014/main" id="{A5BF5D85-B0CF-4DF2-9986-3C5A85FA8E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079421" y="3897884"/>
                  <a:ext cx="731203" cy="3732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54" descr="mage result for git logo png">
                  <a:extLst>
                    <a:ext uri="{FF2B5EF4-FFF2-40B4-BE49-F238E27FC236}">
                      <a16:creationId xmlns:a16="http://schemas.microsoft.com/office/drawing/2014/main" id="{ACE7B3F7-4618-49DE-BA5F-BD0E3ED972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278131" y="3375054"/>
                  <a:ext cx="519431" cy="2186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4" descr="mage result for perforce logo png">
                  <a:extLst>
                    <a:ext uri="{FF2B5EF4-FFF2-40B4-BE49-F238E27FC236}">
                      <a16:creationId xmlns:a16="http://schemas.microsoft.com/office/drawing/2014/main" id="{4440BD47-97FB-4E0E-AF5E-EA7DCF644B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159626" y="3383008"/>
                  <a:ext cx="1025343" cy="1977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C1D880-80E4-4EC8-97EF-0C71D2D650DF}"/>
                </a:ext>
              </a:extLst>
            </p:cNvPr>
            <p:cNvGrpSpPr/>
            <p:nvPr/>
          </p:nvGrpSpPr>
          <p:grpSpPr>
            <a:xfrm>
              <a:off x="1728082" y="5630581"/>
              <a:ext cx="1740524" cy="652454"/>
              <a:chOff x="1781474" y="5703896"/>
              <a:chExt cx="1740524" cy="65245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FA2A1A8-65DB-489E-B5C6-B217E76019CF}"/>
                  </a:ext>
                </a:extLst>
              </p:cNvPr>
              <p:cNvSpPr/>
              <p:nvPr/>
            </p:nvSpPr>
            <p:spPr>
              <a:xfrm>
                <a:off x="1781474" y="5703896"/>
                <a:ext cx="1697264" cy="6524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A7D2F4A-7E6F-495C-BCE7-81D5515BB593}"/>
                  </a:ext>
                </a:extLst>
              </p:cNvPr>
              <p:cNvGrpSpPr/>
              <p:nvPr/>
            </p:nvGrpSpPr>
            <p:grpSpPr>
              <a:xfrm>
                <a:off x="1876274" y="5796260"/>
                <a:ext cx="1645724" cy="431794"/>
                <a:chOff x="1476571" y="5714461"/>
                <a:chExt cx="2037264" cy="534524"/>
              </a:xfrm>
            </p:grpSpPr>
            <p:pic>
              <p:nvPicPr>
                <p:cNvPr id="33" name="Picture 2" descr="mage result for visual studio logo png">
                  <a:extLst>
                    <a:ext uri="{FF2B5EF4-FFF2-40B4-BE49-F238E27FC236}">
                      <a16:creationId xmlns:a16="http://schemas.microsoft.com/office/drawing/2014/main" id="{14C0320A-013E-49EC-B03A-47D6E623AE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379079" y="6021323"/>
                  <a:ext cx="1134756" cy="1843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33" descr="mage result for team city logo">
                  <a:extLst>
                    <a:ext uri="{FF2B5EF4-FFF2-40B4-BE49-F238E27FC236}">
                      <a16:creationId xmlns:a16="http://schemas.microsoft.com/office/drawing/2014/main" id="{91400C01-A167-438B-9B27-338661D024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6571" y="5714461"/>
                  <a:ext cx="1002244" cy="2255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34" descr="mage result for bamboo software logo">
                  <a:extLst>
                    <a:ext uri="{FF2B5EF4-FFF2-40B4-BE49-F238E27FC236}">
                      <a16:creationId xmlns:a16="http://schemas.microsoft.com/office/drawing/2014/main" id="{27F15540-A3AC-4143-B1E4-72205EEBE2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3541" y="5728698"/>
                  <a:ext cx="976742" cy="2344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35" descr="mage result for jenkins software logo">
                  <a:extLst>
                    <a:ext uri="{FF2B5EF4-FFF2-40B4-BE49-F238E27FC236}">
                      <a16:creationId xmlns:a16="http://schemas.microsoft.com/office/drawing/2014/main" id="{08CA01ED-5843-4D98-B14F-D11D5BAD03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2491" y="5970558"/>
                  <a:ext cx="865734" cy="2784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3DF5938-A752-4A44-B88A-2A0D51A53AD2}"/>
                </a:ext>
              </a:extLst>
            </p:cNvPr>
            <p:cNvGrpSpPr/>
            <p:nvPr/>
          </p:nvGrpSpPr>
          <p:grpSpPr>
            <a:xfrm>
              <a:off x="6686461" y="6233263"/>
              <a:ext cx="1672761" cy="396636"/>
              <a:chOff x="6686461" y="6233263"/>
              <a:chExt cx="1672761" cy="39663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296275D-54BD-426E-9365-461A826F6E6E}"/>
                  </a:ext>
                </a:extLst>
              </p:cNvPr>
              <p:cNvSpPr/>
              <p:nvPr/>
            </p:nvSpPr>
            <p:spPr>
              <a:xfrm>
                <a:off x="6686461" y="6233263"/>
                <a:ext cx="1672761" cy="396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pic>
            <p:nvPicPr>
              <p:cNvPr id="30" name="Picture 12" descr="mage result for jira software logo">
                <a:extLst>
                  <a:ext uri="{FF2B5EF4-FFF2-40B4-BE49-F238E27FC236}">
                    <a16:creationId xmlns:a16="http://schemas.microsoft.com/office/drawing/2014/main" id="{5DE5832E-FE51-4DAC-80EE-74056311C1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0778" y="6258164"/>
                <a:ext cx="370943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8B9FB12-9D2D-43B4-90E9-9D0E04C36A23}"/>
                </a:ext>
              </a:extLst>
            </p:cNvPr>
            <p:cNvGrpSpPr/>
            <p:nvPr/>
          </p:nvGrpSpPr>
          <p:grpSpPr>
            <a:xfrm>
              <a:off x="9492036" y="5615364"/>
              <a:ext cx="1717043" cy="740986"/>
              <a:chOff x="9492036" y="5615364"/>
              <a:chExt cx="1717043" cy="7409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CC94B1F-D2F5-4C68-A6B3-BD619E38D4B4}"/>
                  </a:ext>
                </a:extLst>
              </p:cNvPr>
              <p:cNvSpPr/>
              <p:nvPr/>
            </p:nvSpPr>
            <p:spPr>
              <a:xfrm>
                <a:off x="9740043" y="5615364"/>
                <a:ext cx="1469036" cy="7409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BBA2957-6B78-4585-AE3B-95546DFAD309}"/>
                  </a:ext>
                </a:extLst>
              </p:cNvPr>
              <p:cNvGrpSpPr/>
              <p:nvPr/>
            </p:nvGrpSpPr>
            <p:grpSpPr>
              <a:xfrm>
                <a:off x="9492036" y="5703896"/>
                <a:ext cx="1513683" cy="482108"/>
                <a:chOff x="9414069" y="5666755"/>
                <a:chExt cx="2046094" cy="651681"/>
              </a:xfrm>
            </p:grpSpPr>
            <p:sp>
              <p:nvSpPr>
                <p:cNvPr id="26" name="Title 4">
                  <a:extLst>
                    <a:ext uri="{FF2B5EF4-FFF2-40B4-BE49-F238E27FC236}">
                      <a16:creationId xmlns:a16="http://schemas.microsoft.com/office/drawing/2014/main" id="{CC9E415D-11C9-4466-B9E5-DC7CDEC5579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414069" y="5944704"/>
                  <a:ext cx="1995047" cy="37373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2800" b="1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1pPr>
                </a:lstStyle>
                <a:p>
                  <a:pPr algn="ctr">
                    <a:lnSpc>
                      <a:spcPct val="150000"/>
                    </a:lnSpc>
                  </a:pPr>
                  <a:r>
                    <a:rPr lang="en-US" sz="900" dirty="0">
                      <a:solidFill>
                        <a:srgbClr val="999999"/>
                      </a:solidFill>
                    </a:rPr>
                    <a:t>Data Export API</a:t>
                  </a:r>
                </a:p>
              </p:txBody>
            </p:sp>
            <p:pic>
              <p:nvPicPr>
                <p:cNvPr id="27" name="Picture 6" descr="mage result for threadfix logo png">
                  <a:extLst>
                    <a:ext uri="{FF2B5EF4-FFF2-40B4-BE49-F238E27FC236}">
                      <a16:creationId xmlns:a16="http://schemas.microsoft.com/office/drawing/2014/main" id="{AEB76C54-77C1-44F3-B469-1AEA4D9E7F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60754" y="5712836"/>
                  <a:ext cx="929765" cy="2810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7" descr="mage result for sonar logo png">
                  <a:extLst>
                    <a:ext uri="{FF2B5EF4-FFF2-40B4-BE49-F238E27FC236}">
                      <a16:creationId xmlns:a16="http://schemas.microsoft.com/office/drawing/2014/main" id="{782D09F2-FBE3-4A9B-9B73-FA442F7CC5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0728960" y="5666755"/>
                  <a:ext cx="731203" cy="3732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8C1BF3-DD34-46A3-82BA-DDA248B0D9E9}"/>
              </a:ext>
            </a:extLst>
          </p:cNvPr>
          <p:cNvGrpSpPr/>
          <p:nvPr/>
        </p:nvGrpSpPr>
        <p:grpSpPr>
          <a:xfrm>
            <a:off x="2679050" y="1071725"/>
            <a:ext cx="6881086" cy="5196509"/>
            <a:chOff x="2801620" y="1008711"/>
            <a:chExt cx="6881086" cy="519650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1C57835-6195-49FF-B22B-C45C11562C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43752" y="1189447"/>
              <a:ext cx="6442" cy="559651"/>
            </a:xfrm>
            <a:prstGeom prst="line">
              <a:avLst/>
            </a:prstGeom>
            <a:ln w="6350">
              <a:solidFill>
                <a:srgbClr val="C1C1C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01C181D-BB36-4333-93E6-BE1B97CAB742}"/>
                </a:ext>
              </a:extLst>
            </p:cNvPr>
            <p:cNvCxnSpPr/>
            <p:nvPr/>
          </p:nvCxnSpPr>
          <p:spPr>
            <a:xfrm flipV="1">
              <a:off x="3554734" y="1175659"/>
              <a:ext cx="2286789" cy="30478"/>
            </a:xfrm>
            <a:prstGeom prst="line">
              <a:avLst/>
            </a:prstGeom>
            <a:ln w="6350">
              <a:solidFill>
                <a:srgbClr val="C1C1C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C76D882-2F8B-44AC-BDF6-6742BF84F185}"/>
                </a:ext>
              </a:extLst>
            </p:cNvPr>
            <p:cNvGrpSpPr/>
            <p:nvPr/>
          </p:nvGrpSpPr>
          <p:grpSpPr>
            <a:xfrm>
              <a:off x="3554734" y="1008711"/>
              <a:ext cx="431794" cy="431794"/>
              <a:chOff x="3554734" y="1008711"/>
              <a:chExt cx="431794" cy="43179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B058C60-E515-4A78-AAF6-2F3CF4162601}"/>
                  </a:ext>
                </a:extLst>
              </p:cNvPr>
              <p:cNvSpPr/>
              <p:nvPr/>
            </p:nvSpPr>
            <p:spPr>
              <a:xfrm>
                <a:off x="3554734" y="1008711"/>
                <a:ext cx="431794" cy="4317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6D459265-39CC-41D6-9FA6-E16FE0203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44631" y="1098608"/>
                <a:ext cx="252001" cy="251999"/>
              </a:xfrm>
              <a:prstGeom prst="rect">
                <a:avLst/>
              </a:prstGeom>
            </p:spPr>
          </p:pic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B45C715-A705-46F5-9593-ACB27F1F0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3414" y="3513547"/>
              <a:ext cx="1261921" cy="5275"/>
            </a:xfrm>
            <a:prstGeom prst="line">
              <a:avLst/>
            </a:prstGeom>
            <a:ln w="6350">
              <a:solidFill>
                <a:srgbClr val="C1C1C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2FA740F-02E0-41E5-B0DC-222D6EC2D775}"/>
                </a:ext>
              </a:extLst>
            </p:cNvPr>
            <p:cNvGrpSpPr/>
            <p:nvPr/>
          </p:nvGrpSpPr>
          <p:grpSpPr>
            <a:xfrm>
              <a:off x="2801620" y="3302925"/>
              <a:ext cx="431794" cy="431794"/>
              <a:chOff x="2801620" y="3302925"/>
              <a:chExt cx="431794" cy="431794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94D94495-EC86-4F23-AF49-08DB0EED1EB5}"/>
                  </a:ext>
                </a:extLst>
              </p:cNvPr>
              <p:cNvSpPr/>
              <p:nvPr/>
            </p:nvSpPr>
            <p:spPr>
              <a:xfrm>
                <a:off x="2801620" y="3302925"/>
                <a:ext cx="431794" cy="4317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7D14D8F4-9C39-4B34-AE89-E24E480EB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923230" y="3428822"/>
                <a:ext cx="188573" cy="180001"/>
              </a:xfrm>
              <a:prstGeom prst="rect">
                <a:avLst/>
              </a:prstGeom>
            </p:spPr>
          </p:pic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44D5093-7832-4053-8B0D-33C620E4A6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0194" y="5202002"/>
              <a:ext cx="0" cy="812222"/>
            </a:xfrm>
            <a:prstGeom prst="line">
              <a:avLst/>
            </a:prstGeom>
            <a:ln w="6350">
              <a:solidFill>
                <a:srgbClr val="C1C1C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C028CAC-350F-4C37-B365-5E634234F3A2}"/>
                </a:ext>
              </a:extLst>
            </p:cNvPr>
            <p:cNvCxnSpPr/>
            <p:nvPr/>
          </p:nvCxnSpPr>
          <p:spPr>
            <a:xfrm>
              <a:off x="3728037" y="6013990"/>
              <a:ext cx="2122158" cy="0"/>
            </a:xfrm>
            <a:prstGeom prst="line">
              <a:avLst/>
            </a:prstGeom>
            <a:ln w="6350">
              <a:solidFill>
                <a:srgbClr val="C1C1C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E9E6321-002D-4D18-86AA-4C390E01C8DD}"/>
                </a:ext>
              </a:extLst>
            </p:cNvPr>
            <p:cNvGrpSpPr/>
            <p:nvPr/>
          </p:nvGrpSpPr>
          <p:grpSpPr>
            <a:xfrm>
              <a:off x="3545588" y="5773426"/>
              <a:ext cx="431794" cy="431794"/>
              <a:chOff x="3545588" y="5773426"/>
              <a:chExt cx="431794" cy="431794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3FF6CAD-E4C2-488E-AA1E-EEB70A72C381}"/>
                  </a:ext>
                </a:extLst>
              </p:cNvPr>
              <p:cNvSpPr/>
              <p:nvPr/>
            </p:nvSpPr>
            <p:spPr>
              <a:xfrm>
                <a:off x="3545588" y="5773426"/>
                <a:ext cx="431794" cy="4317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1C973E47-12E4-440A-944D-7E2E4E2A3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38056" y="5917324"/>
                <a:ext cx="246859" cy="144000"/>
              </a:xfrm>
              <a:prstGeom prst="rect">
                <a:avLst/>
              </a:prstGeom>
            </p:spPr>
          </p:pic>
        </p:grp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B7B7C0F-897B-4732-8F36-25B2E841F062}"/>
                </a:ext>
              </a:extLst>
            </p:cNvPr>
            <p:cNvCxnSpPr/>
            <p:nvPr/>
          </p:nvCxnSpPr>
          <p:spPr>
            <a:xfrm flipV="1">
              <a:off x="7496251" y="4724951"/>
              <a:ext cx="0" cy="1125125"/>
            </a:xfrm>
            <a:prstGeom prst="line">
              <a:avLst/>
            </a:prstGeom>
            <a:ln w="6350">
              <a:solidFill>
                <a:srgbClr val="C1C1C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CC33485-744E-4DEA-8F3F-C8EDD3EAD8CB}"/>
                </a:ext>
              </a:extLst>
            </p:cNvPr>
            <p:cNvGrpSpPr/>
            <p:nvPr/>
          </p:nvGrpSpPr>
          <p:grpSpPr>
            <a:xfrm>
              <a:off x="7280353" y="5773425"/>
              <a:ext cx="431794" cy="431794"/>
              <a:chOff x="7280353" y="5773425"/>
              <a:chExt cx="431794" cy="431794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780643D-3488-45C5-828E-B5855275FCC5}"/>
                  </a:ext>
                </a:extLst>
              </p:cNvPr>
              <p:cNvSpPr/>
              <p:nvPr/>
            </p:nvSpPr>
            <p:spPr>
              <a:xfrm>
                <a:off x="7280353" y="5773425"/>
                <a:ext cx="431794" cy="4317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4BD37B60-9EB9-4CC2-8A2B-12D5EB170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1427" y="5863323"/>
                <a:ext cx="189649" cy="251999"/>
              </a:xfrm>
              <a:prstGeom prst="rect">
                <a:avLst/>
              </a:prstGeom>
            </p:spPr>
          </p:pic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1BD9B95-0BD3-401B-B96A-2B6E14D0AE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48815" y="5202002"/>
              <a:ext cx="662" cy="838088"/>
            </a:xfrm>
            <a:prstGeom prst="line">
              <a:avLst/>
            </a:prstGeom>
            <a:ln w="6350">
              <a:solidFill>
                <a:srgbClr val="C1C1C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BC070B6-117C-43B8-B3D6-C62684D0C25F}"/>
                </a:ext>
              </a:extLst>
            </p:cNvPr>
            <p:cNvCxnSpPr/>
            <p:nvPr/>
          </p:nvCxnSpPr>
          <p:spPr>
            <a:xfrm>
              <a:off x="8558598" y="6040090"/>
              <a:ext cx="769644" cy="0"/>
            </a:xfrm>
            <a:prstGeom prst="line">
              <a:avLst/>
            </a:prstGeom>
            <a:ln w="6350">
              <a:solidFill>
                <a:srgbClr val="C1C1C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63A0184-FB3E-4E9A-9BAD-BA274D5B406F}"/>
                </a:ext>
              </a:extLst>
            </p:cNvPr>
            <p:cNvGrpSpPr/>
            <p:nvPr/>
          </p:nvGrpSpPr>
          <p:grpSpPr>
            <a:xfrm>
              <a:off x="9250912" y="5773419"/>
              <a:ext cx="431794" cy="431793"/>
              <a:chOff x="9250912" y="5773419"/>
              <a:chExt cx="431794" cy="431793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B28F10E-32BD-40DD-9742-BDAD55B5D255}"/>
                  </a:ext>
                </a:extLst>
              </p:cNvPr>
              <p:cNvSpPr/>
              <p:nvPr/>
            </p:nvSpPr>
            <p:spPr>
              <a:xfrm>
                <a:off x="9250912" y="5773419"/>
                <a:ext cx="431794" cy="431793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CFCF97A-B445-456E-A1DE-5AE990698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350808" y="5881316"/>
                <a:ext cx="232001" cy="2160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253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Proprietary &amp; Confidential | All Rights Reserved   |  </a:t>
            </a:r>
            <a:fld id="{AB5BA352-AA55-844E-98D0-0CBBE6F0DCC2}" type="slidenum">
              <a:rPr lang="en-US" b="1" smtClean="0"/>
              <a:pPr>
                <a:spcAft>
                  <a:spcPts val="600"/>
                </a:spcAft>
              </a:pPr>
              <a:t>13</a:t>
            </a:fld>
            <a:endParaRPr lang="en-US" b="1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690" y="131191"/>
            <a:ext cx="11432054" cy="651298"/>
          </a:xfrm>
        </p:spPr>
        <p:txBody>
          <a:bodyPr anchor="ctr">
            <a:normAutofit/>
          </a:bodyPr>
          <a:lstStyle/>
          <a:p>
            <a:r>
              <a:rPr lang="en-US" dirty="0"/>
              <a:t>Build Break is a Sensitive Issue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3E98350-2063-4906-889C-2C5FA2B65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209" y="1998733"/>
            <a:ext cx="6851581" cy="286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14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Don’t Let Security Be the Build Breaker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42913" y="1371600"/>
            <a:ext cx="11196093" cy="4514776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US" sz="2400" dirty="0"/>
              <a:t>When CI breaks (and it breaks), it impacts everyone and everything in the process, creating a significant delay in the release cycle. </a:t>
            </a:r>
          </a:p>
          <a:p>
            <a:pPr>
              <a:lnSpc>
                <a:spcPts val="3080"/>
              </a:lnSpc>
            </a:pPr>
            <a:r>
              <a:rPr lang="en-US" sz="2400" dirty="0"/>
              <a:t>In order to avoid build breaks, you should start implementing security before </a:t>
            </a:r>
            <a:br>
              <a:rPr lang="en-US" sz="2400" dirty="0"/>
            </a:br>
            <a:r>
              <a:rPr lang="en-US" sz="2400" dirty="0"/>
              <a:t>the CI stage.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If you have </a:t>
            </a:r>
            <a:r>
              <a:rPr lang="en-US" sz="3600" b="1" dirty="0">
                <a:solidFill>
                  <a:srgbClr val="48C107"/>
                </a:solidFill>
              </a:rPr>
              <a:t>365 developers </a:t>
            </a:r>
            <a:r>
              <a:rPr lang="en-US" sz="3600" dirty="0"/>
              <a:t>and each developer breaks only a single build once a year you have </a:t>
            </a:r>
            <a:br>
              <a:rPr lang="en-US" sz="3600" dirty="0"/>
            </a:br>
            <a:r>
              <a:rPr lang="en-US" sz="3600" dirty="0"/>
              <a:t>an average of </a:t>
            </a:r>
            <a:r>
              <a:rPr lang="en-US" sz="3600" b="1" dirty="0">
                <a:solidFill>
                  <a:srgbClr val="48C107"/>
                </a:solidFill>
              </a:rPr>
              <a:t>one build break per day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09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Proprietary &amp; Confidential | All Rights Reserved   |  </a:t>
            </a:r>
            <a:fld id="{AB5BA352-AA55-844E-98D0-0CBBE6F0DCC2}" type="slidenum">
              <a:rPr lang="en-US" b="1" smtClean="0"/>
              <a:pPr>
                <a:spcAft>
                  <a:spcPts val="600"/>
                </a:spcAft>
              </a:pPr>
              <a:t>15</a:t>
            </a:fld>
            <a:endParaRPr lang="en-US" b="1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690" y="131191"/>
            <a:ext cx="11432054" cy="651298"/>
          </a:xfrm>
        </p:spPr>
        <p:txBody>
          <a:bodyPr anchor="ctr">
            <a:normAutofit/>
          </a:bodyPr>
          <a:lstStyle/>
          <a:p>
            <a:r>
              <a:rPr lang="en-US" dirty="0"/>
              <a:t>Build Break is a Sensitive Issue</a:t>
            </a:r>
          </a:p>
        </p:txBody>
      </p:sp>
      <p:pic>
        <p:nvPicPr>
          <p:cNvPr id="5" name="image24.png">
            <a:extLst>
              <a:ext uri="{FF2B5EF4-FFF2-40B4-BE49-F238E27FC236}">
                <a16:creationId xmlns:a16="http://schemas.microsoft.com/office/drawing/2014/main" id="{AA3C25A8-4897-4429-BD3C-CF37A81027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9182" y="989045"/>
            <a:ext cx="10954793" cy="5122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9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Proprietary &amp; Confidential | All Rights Reserved   |  </a:t>
            </a:r>
            <a:fld id="{AB5BA352-AA55-844E-98D0-0CBBE6F0DCC2}" type="slidenum">
              <a:rPr lang="en-US" b="1" smtClean="0"/>
              <a:pPr>
                <a:spcAft>
                  <a:spcPts val="600"/>
                </a:spcAft>
              </a:pPr>
              <a:t>16</a:t>
            </a:fld>
            <a:endParaRPr lang="en-US" b="1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690" y="131191"/>
            <a:ext cx="11432054" cy="651298"/>
          </a:xfrm>
        </p:spPr>
        <p:txBody>
          <a:bodyPr anchor="ctr">
            <a:normAutofit/>
          </a:bodyPr>
          <a:lstStyle/>
          <a:p>
            <a:r>
              <a:rPr lang="en-US" dirty="0"/>
              <a:t>Security Policy 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BDFBEC01-AFF9-41A6-ABC3-07BD71EF82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04009"/>
            <a:ext cx="4759200" cy="596329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B9C7D5E-DEED-4853-A220-2B188E305C5F}"/>
              </a:ext>
            </a:extLst>
          </p:cNvPr>
          <p:cNvSpPr txBox="1">
            <a:spLocks/>
          </p:cNvSpPr>
          <p:nvPr/>
        </p:nvSpPr>
        <p:spPr>
          <a:xfrm>
            <a:off x="5119639" y="920485"/>
            <a:ext cx="6487005" cy="50170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800100" indent="-2304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0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Policy for: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Legacy code security findings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New code security findings</a:t>
            </a:r>
          </a:p>
          <a:p>
            <a:r>
              <a:rPr lang="en-US" dirty="0"/>
              <a:t>Evolving segregated policy based </a:t>
            </a:r>
            <a:br>
              <a:rPr lang="en-US" dirty="0"/>
            </a:br>
            <a:r>
              <a:rPr lang="en-US" dirty="0"/>
              <a:t>on vulnerability type or age</a:t>
            </a:r>
          </a:p>
          <a:p>
            <a:r>
              <a:rPr lang="en-US" dirty="0"/>
              <a:t>Open source vulnerabilities policy</a:t>
            </a:r>
          </a:p>
        </p:txBody>
      </p:sp>
    </p:spTree>
    <p:extLst>
      <p:ext uri="{BB962C8B-B14F-4D97-AF65-F5344CB8AC3E}">
        <p14:creationId xmlns:p14="http://schemas.microsoft.com/office/powerpoint/2010/main" val="41230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Proprietary &amp; Confidential | All Rights Reserved   |  </a:t>
            </a:r>
            <a:fld id="{AB5BA352-AA55-844E-98D0-0CBBE6F0DCC2}" type="slidenum">
              <a:rPr lang="en-US" b="1" smtClean="0"/>
              <a:pPr>
                <a:spcAft>
                  <a:spcPts val="600"/>
                </a:spcAft>
              </a:pPr>
              <a:t>17</a:t>
            </a:fld>
            <a:endParaRPr lang="en-US" b="1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690" y="131191"/>
            <a:ext cx="11432054" cy="651298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Where Does Security Clash with DevOps Requirements?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6BC456-EB78-424C-83F6-28989720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84865" y="1588995"/>
            <a:ext cx="9042785" cy="169135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/>
              <a:t>Speed</a:t>
            </a:r>
          </a:p>
          <a:p>
            <a:r>
              <a:rPr lang="en-US" sz="2400" dirty="0"/>
              <a:t>Full code scans too long</a:t>
            </a:r>
          </a:p>
          <a:p>
            <a:r>
              <a:rPr lang="en-US" sz="2400" dirty="0"/>
              <a:t>Special requirements to initiate scans are time consuming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341CEB-5B03-3F46-A37A-8C70ACFF83A7}"/>
              </a:ext>
            </a:extLst>
          </p:cNvPr>
          <p:cNvGrpSpPr/>
          <p:nvPr/>
        </p:nvGrpSpPr>
        <p:grpSpPr>
          <a:xfrm>
            <a:off x="826803" y="1697178"/>
            <a:ext cx="1583175" cy="1583175"/>
            <a:chOff x="826803" y="1697178"/>
            <a:chExt cx="1583175" cy="158317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1A5DCF-DCB9-4D51-A582-10116EFE344E}"/>
                </a:ext>
              </a:extLst>
            </p:cNvPr>
            <p:cNvSpPr/>
            <p:nvPr/>
          </p:nvSpPr>
          <p:spPr>
            <a:xfrm>
              <a:off x="826803" y="1697178"/>
              <a:ext cx="1583175" cy="1583175"/>
            </a:xfrm>
            <a:prstGeom prst="ellipse">
              <a:avLst/>
            </a:prstGeom>
            <a:solidFill>
              <a:srgbClr val="743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6C1E6E6-E21D-4C91-A493-D9EB44F9FC1C}"/>
                </a:ext>
              </a:extLst>
            </p:cNvPr>
            <p:cNvSpPr/>
            <p:nvPr/>
          </p:nvSpPr>
          <p:spPr>
            <a:xfrm>
              <a:off x="1039859" y="1910234"/>
              <a:ext cx="1157063" cy="1157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 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844769-167F-43CB-9FED-56D422D13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8632" y="2133396"/>
              <a:ext cx="559516" cy="71073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B37941-357B-4F41-9553-821DE43EA7A5}"/>
              </a:ext>
            </a:extLst>
          </p:cNvPr>
          <p:cNvGrpSpPr/>
          <p:nvPr/>
        </p:nvGrpSpPr>
        <p:grpSpPr>
          <a:xfrm>
            <a:off x="826803" y="4018920"/>
            <a:ext cx="1583175" cy="1583175"/>
            <a:chOff x="826803" y="4018920"/>
            <a:chExt cx="1583175" cy="158317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675116A-A84A-4D12-855E-FE608F09F390}"/>
                </a:ext>
              </a:extLst>
            </p:cNvPr>
            <p:cNvSpPr/>
            <p:nvPr/>
          </p:nvSpPr>
          <p:spPr>
            <a:xfrm>
              <a:off x="826803" y="4018920"/>
              <a:ext cx="1583175" cy="1583175"/>
            </a:xfrm>
            <a:prstGeom prst="ellipse">
              <a:avLst/>
            </a:prstGeom>
            <a:solidFill>
              <a:srgbClr val="089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9748E8-6F07-4EF6-ACD8-C3BA7C4E5B83}"/>
                </a:ext>
              </a:extLst>
            </p:cNvPr>
            <p:cNvSpPr/>
            <p:nvPr/>
          </p:nvSpPr>
          <p:spPr>
            <a:xfrm>
              <a:off x="1039859" y="4231976"/>
              <a:ext cx="1157063" cy="1157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501B30-7461-4266-ACB4-CD6CF0B1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632" y="4533024"/>
              <a:ext cx="679212" cy="554966"/>
            </a:xfrm>
            <a:prstGeom prst="rect">
              <a:avLst/>
            </a:prstGeom>
          </p:spPr>
        </p:pic>
      </p:grp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D096FCA-EDC0-684C-BA08-9D0246150086}"/>
              </a:ext>
            </a:extLst>
          </p:cNvPr>
          <p:cNvSpPr txBox="1">
            <a:spLocks/>
          </p:cNvSpPr>
          <p:nvPr/>
        </p:nvSpPr>
        <p:spPr>
          <a:xfrm>
            <a:off x="2784864" y="4158303"/>
            <a:ext cx="9042785" cy="1304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4"/>
              </a:buBlip>
              <a:defRPr sz="2000" b="0" i="0" kern="1200">
                <a:solidFill>
                  <a:schemeClr val="tx1"/>
                </a:solidFill>
                <a:latin typeface="+mn-lt"/>
                <a:ea typeface="Open Sans" charset="0"/>
                <a:cs typeface="Open Sans Regular"/>
              </a:defRPr>
            </a:lvl1pPr>
            <a:lvl2pPr marL="800100" indent="-230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5"/>
              </a:buBlip>
              <a:defRPr sz="1800" b="0" i="0" kern="1200">
                <a:solidFill>
                  <a:schemeClr val="tx1"/>
                </a:solidFill>
                <a:latin typeface="+mn-lt"/>
                <a:ea typeface="Open Sans" charset="0"/>
                <a:cs typeface="Open Sans Regular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6"/>
              </a:buBlip>
              <a:defRPr sz="1600" b="0" i="0" kern="1200">
                <a:solidFill>
                  <a:schemeClr val="tx1"/>
                </a:solidFill>
                <a:latin typeface="+mn-lt"/>
                <a:ea typeface="Open Sans" charset="0"/>
                <a:cs typeface="Open Sans Regular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6"/>
              </a:buBlip>
              <a:defRPr sz="1400" b="0" i="0" kern="1200">
                <a:solidFill>
                  <a:schemeClr val="tx1"/>
                </a:solidFill>
                <a:latin typeface="+mn-lt"/>
                <a:ea typeface="Open Sans" charset="0"/>
                <a:cs typeface="Open Sans Regular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6"/>
              </a:buBlip>
              <a:defRPr sz="1400" b="0" i="0" kern="1200">
                <a:solidFill>
                  <a:schemeClr val="tx1"/>
                </a:solidFill>
                <a:latin typeface="+mn-lt"/>
                <a:ea typeface="Open Sans" charset="0"/>
                <a:cs typeface="Open Sans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b="1" dirty="0"/>
              <a:t>Stability</a:t>
            </a:r>
          </a:p>
          <a:p>
            <a:r>
              <a:rPr lang="en-US" sz="2400" dirty="0"/>
              <a:t>Build breaks have to be justifiable, therefore accuracy is key</a:t>
            </a:r>
          </a:p>
        </p:txBody>
      </p:sp>
    </p:spTree>
    <p:extLst>
      <p:ext uri="{BB962C8B-B14F-4D97-AF65-F5344CB8AC3E}">
        <p14:creationId xmlns:p14="http://schemas.microsoft.com/office/powerpoint/2010/main" val="36549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11886" y="6356350"/>
            <a:ext cx="38753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Proprietary &amp; Confidential | All Rights Reserved   |  </a:t>
            </a:r>
            <a:fld id="{AB5BA352-AA55-844E-98D0-0CBBE6F0DCC2}" type="slidenum">
              <a:rPr lang="en-US" b="1" smtClean="0"/>
              <a:pPr>
                <a:spcAft>
                  <a:spcPts val="600"/>
                </a:spcAft>
              </a:pPr>
              <a:t>18</a:t>
            </a:fld>
            <a:endParaRPr lang="en-US" b="1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690" y="131191"/>
            <a:ext cx="11432054" cy="651298"/>
          </a:xfrm>
        </p:spPr>
        <p:txBody>
          <a:bodyPr anchor="ctr">
            <a:normAutofit/>
          </a:bodyPr>
          <a:lstStyle/>
          <a:p>
            <a:r>
              <a:rPr lang="en-US" dirty="0"/>
              <a:t>Summary</a:t>
            </a:r>
          </a:p>
        </p:txBody>
      </p:sp>
      <p:pic>
        <p:nvPicPr>
          <p:cNvPr id="15" name="Picture Placeholder 6">
            <a:extLst>
              <a:ext uri="{FF2B5EF4-FFF2-40B4-BE49-F238E27FC236}">
                <a16:creationId xmlns:a16="http://schemas.microsoft.com/office/drawing/2014/main" id="{B65E19E6-94F2-4920-9679-B68D448ED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69699"/>
            <a:ext cx="4759200" cy="599760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42BC956B-A83E-4F7D-BB8E-B97D7EF24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5510" y="1281619"/>
            <a:ext cx="530158" cy="5301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CDAAB2B-EDA5-4A66-958D-C70E0442E51E}"/>
              </a:ext>
            </a:extLst>
          </p:cNvPr>
          <p:cNvSpPr/>
          <p:nvPr/>
        </p:nvSpPr>
        <p:spPr>
          <a:xfrm>
            <a:off x="5875507" y="1133551"/>
            <a:ext cx="5113369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Develop security policies that fit the DevOps flow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055215CF-E1DE-4B33-A72F-6B3B683C20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5510" y="2384460"/>
            <a:ext cx="530158" cy="5301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A9277FB-F3FE-45D3-B5D0-30C4CD3739B7}"/>
              </a:ext>
            </a:extLst>
          </p:cNvPr>
          <p:cNvSpPr/>
          <p:nvPr/>
        </p:nvSpPr>
        <p:spPr>
          <a:xfrm>
            <a:off x="5875507" y="2392233"/>
            <a:ext cx="5113369" cy="8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Shift security left, middle, and right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id="{D9209DE6-7338-4AD5-AF19-5273508AFB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8071" y="3491315"/>
            <a:ext cx="530158" cy="5301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FF95C19-E279-497B-8D53-BC1C23541505}"/>
              </a:ext>
            </a:extLst>
          </p:cNvPr>
          <p:cNvSpPr/>
          <p:nvPr/>
        </p:nvSpPr>
        <p:spPr>
          <a:xfrm>
            <a:off x="5898068" y="3499088"/>
            <a:ext cx="5113369" cy="8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Mind open source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944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2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DevOps About?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83164" y="1872261"/>
            <a:ext cx="4943898" cy="319850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/>
              <a:t>DevOps is about:</a:t>
            </a:r>
          </a:p>
          <a:p>
            <a:pPr>
              <a:lnSpc>
                <a:spcPct val="150000"/>
              </a:lnSpc>
            </a:pPr>
            <a:r>
              <a:rPr lang="en-US" dirty="0"/>
              <a:t> Processes</a:t>
            </a:r>
          </a:p>
          <a:p>
            <a:pPr>
              <a:lnSpc>
                <a:spcPct val="150000"/>
              </a:lnSpc>
            </a:pPr>
            <a:r>
              <a:rPr lang="en-US" dirty="0"/>
              <a:t> Connections</a:t>
            </a:r>
          </a:p>
          <a:p>
            <a:pPr>
              <a:lnSpc>
                <a:spcPct val="150000"/>
              </a:lnSpc>
            </a:pPr>
            <a:r>
              <a:rPr lang="en-US" dirty="0"/>
              <a:t> Automation</a:t>
            </a:r>
          </a:p>
          <a:p>
            <a:pPr>
              <a:lnSpc>
                <a:spcPct val="150000"/>
              </a:lnSpc>
            </a:pPr>
            <a:r>
              <a:rPr lang="en-US" dirty="0"/>
              <a:t> … and Tools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1541B8-3062-2B4B-827C-A2CF2569EEAC}"/>
              </a:ext>
            </a:extLst>
          </p:cNvPr>
          <p:cNvGrpSpPr/>
          <p:nvPr/>
        </p:nvGrpSpPr>
        <p:grpSpPr>
          <a:xfrm>
            <a:off x="5618035" y="1294646"/>
            <a:ext cx="4787701" cy="4654298"/>
            <a:chOff x="5618035" y="1294646"/>
            <a:chExt cx="4787701" cy="465429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AFE52C5-9E11-764C-A397-138263642D75}"/>
                </a:ext>
              </a:extLst>
            </p:cNvPr>
            <p:cNvGrpSpPr/>
            <p:nvPr/>
          </p:nvGrpSpPr>
          <p:grpSpPr>
            <a:xfrm>
              <a:off x="5618035" y="1294646"/>
              <a:ext cx="4787701" cy="4654298"/>
              <a:chOff x="5507368" y="1339913"/>
              <a:chExt cx="4787701" cy="465429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0CA6EDB-0F23-1146-BA89-9B846FC2D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07368" y="1339913"/>
                <a:ext cx="4787701" cy="4654298"/>
              </a:xfrm>
              <a:prstGeom prst="rect">
                <a:avLst/>
              </a:prstGeom>
            </p:spPr>
          </p:pic>
          <p:sp>
            <p:nvSpPr>
              <p:cNvPr id="16" name="Title 4">
                <a:extLst>
                  <a:ext uri="{FF2B5EF4-FFF2-40B4-BE49-F238E27FC236}">
                    <a16:creationId xmlns:a16="http://schemas.microsoft.com/office/drawing/2014/main" id="{3109C08A-247F-5E40-AD2F-644765083E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4258" y="2462913"/>
                <a:ext cx="797067" cy="26264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</a:lstStyle>
              <a:p>
                <a:pPr algn="ctr"/>
                <a:r>
                  <a:rPr lang="en-I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</a:t>
                </a:r>
              </a:p>
            </p:txBody>
          </p:sp>
          <p:sp>
            <p:nvSpPr>
              <p:cNvPr id="17" name="Title 4">
                <a:extLst>
                  <a:ext uri="{FF2B5EF4-FFF2-40B4-BE49-F238E27FC236}">
                    <a16:creationId xmlns:a16="http://schemas.microsoft.com/office/drawing/2014/main" id="{2161CBFB-9026-2246-B4FB-7954024C06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1264" y="2462913"/>
                <a:ext cx="1186846" cy="26264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</a:lstStyle>
              <a:p>
                <a:pPr algn="ctr"/>
                <a:r>
                  <a:rPr lang="en-I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Develop</a:t>
                </a:r>
              </a:p>
            </p:txBody>
          </p:sp>
          <p:sp>
            <p:nvSpPr>
              <p:cNvPr id="18" name="Title 4">
                <a:extLst>
                  <a:ext uri="{FF2B5EF4-FFF2-40B4-BE49-F238E27FC236}">
                    <a16:creationId xmlns:a16="http://schemas.microsoft.com/office/drawing/2014/main" id="{CA80A0CD-C8EF-1F43-BFD0-1321B3EAE8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82934" y="4735170"/>
                <a:ext cx="1103060" cy="26264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</a:lstStyle>
              <a:p>
                <a:pPr algn="ctr"/>
                <a:r>
                  <a:rPr lang="en-I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Deliver</a:t>
                </a:r>
              </a:p>
            </p:txBody>
          </p:sp>
          <p:sp>
            <p:nvSpPr>
              <p:cNvPr id="21" name="Title 4">
                <a:extLst>
                  <a:ext uri="{FF2B5EF4-FFF2-40B4-BE49-F238E27FC236}">
                    <a16:creationId xmlns:a16="http://schemas.microsoft.com/office/drawing/2014/main" id="{BE67F5FD-92FF-4148-8763-ADF646D847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82934" y="3221654"/>
                <a:ext cx="1103060" cy="26264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</a:lstStyle>
              <a:p>
                <a:pPr algn="ctr"/>
                <a:r>
                  <a:rPr lang="en-I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DevOps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8CA2D0-23BC-094E-B5FA-25D26E2E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5697" y="2179988"/>
              <a:ext cx="418868" cy="41886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19DA4AC-CC82-F94F-B5E2-C055DC2F5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3869" y="3625509"/>
              <a:ext cx="355558" cy="355558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8D579C6-9EC5-7449-94C0-3179BDB2E960}"/>
                </a:ext>
              </a:extLst>
            </p:cNvPr>
            <p:cNvSpPr/>
            <p:nvPr/>
          </p:nvSpPr>
          <p:spPr>
            <a:xfrm>
              <a:off x="6988119" y="3670079"/>
              <a:ext cx="435569" cy="340507"/>
            </a:xfrm>
            <a:prstGeom prst="roundRect">
              <a:avLst>
                <a:gd name="adj" fmla="val 7043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795EC87-698D-3F4F-A9F6-0CCE765C64CF}"/>
                </a:ext>
              </a:extLst>
            </p:cNvPr>
            <p:cNvCxnSpPr>
              <a:cxnSpLocks/>
            </p:cNvCxnSpPr>
            <p:nvPr/>
          </p:nvCxnSpPr>
          <p:spPr>
            <a:xfrm>
              <a:off x="6988119" y="3760958"/>
              <a:ext cx="43556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B4725BA-642F-0D40-9AEE-3863FFC5BFC1}"/>
                </a:ext>
              </a:extLst>
            </p:cNvPr>
            <p:cNvGrpSpPr/>
            <p:nvPr/>
          </p:nvGrpSpPr>
          <p:grpSpPr>
            <a:xfrm>
              <a:off x="7123592" y="3821468"/>
              <a:ext cx="174489" cy="115720"/>
              <a:chOff x="5394325" y="4065168"/>
              <a:chExt cx="174489" cy="11572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1076867-7419-2D44-B3D0-2A8937EE29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4325" y="4119853"/>
                <a:ext cx="49317" cy="57860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C5B4B98-9CCA-4B4A-AFB7-7E65161BBC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28253" y="4065168"/>
                <a:ext cx="140561" cy="115720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442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3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Security Technologies in DevOps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53AE6-78C7-4E40-8499-C132643AE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489"/>
            <a:ext cx="4964788" cy="607551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45346F3-91DE-4F8B-BC4E-4FAD4F091F9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29418" y="1872260"/>
            <a:ext cx="5792695" cy="484921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b="1" dirty="0"/>
              <a:t>SAST</a:t>
            </a:r>
            <a:r>
              <a:rPr lang="en-US" dirty="0"/>
              <a:t> – Static Application Security Testing </a:t>
            </a:r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b="1" dirty="0"/>
              <a:t>IAST</a:t>
            </a:r>
            <a:r>
              <a:rPr lang="en-US" dirty="0"/>
              <a:t> – Interactive Application Security Testing</a:t>
            </a:r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b="1" dirty="0"/>
              <a:t>DAST</a:t>
            </a:r>
            <a:r>
              <a:rPr lang="en-US" dirty="0"/>
              <a:t> – Dynamic Application Security Testing</a:t>
            </a:r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b="1" dirty="0"/>
              <a:t>RASP</a:t>
            </a:r>
            <a:r>
              <a:rPr lang="en-US" dirty="0"/>
              <a:t> – Runtime Application Self Protection</a:t>
            </a:r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b="1" dirty="0"/>
              <a:t>WAF</a:t>
            </a:r>
            <a:r>
              <a:rPr lang="en-US" dirty="0"/>
              <a:t> – Web Application Firewall</a:t>
            </a:r>
          </a:p>
          <a:p>
            <a:pPr>
              <a:lnSpc>
                <a:spcPct val="150000"/>
              </a:lnSpc>
            </a:pPr>
            <a:r>
              <a:rPr lang="en-US" b="1" dirty="0"/>
              <a:t>OSA/SCA </a:t>
            </a:r>
            <a:r>
              <a:rPr lang="en-US" dirty="0"/>
              <a:t>– Open Source Analysis</a:t>
            </a:r>
          </a:p>
        </p:txBody>
      </p:sp>
    </p:spTree>
    <p:extLst>
      <p:ext uri="{BB962C8B-B14F-4D97-AF65-F5344CB8AC3E}">
        <p14:creationId xmlns:p14="http://schemas.microsoft.com/office/powerpoint/2010/main" val="37626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4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DevOps Building Blocks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142B8-2CF8-4E8C-B5FB-92DC5736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372" y="3096498"/>
            <a:ext cx="8857255" cy="6201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5FEB8B-DA30-4EA3-9497-D929793143DE}"/>
              </a:ext>
            </a:extLst>
          </p:cNvPr>
          <p:cNvGrpSpPr/>
          <p:nvPr/>
        </p:nvGrpSpPr>
        <p:grpSpPr>
          <a:xfrm>
            <a:off x="2743199" y="1851197"/>
            <a:ext cx="6705600" cy="1270076"/>
            <a:chOff x="1773944" y="1919752"/>
            <a:chExt cx="8727903" cy="1472736"/>
          </a:xfrm>
        </p:grpSpPr>
        <p:sp>
          <p:nvSpPr>
            <p:cNvPr id="10" name="Rounded Rectangle 37">
              <a:extLst>
                <a:ext uri="{FF2B5EF4-FFF2-40B4-BE49-F238E27FC236}">
                  <a16:creationId xmlns:a16="http://schemas.microsoft.com/office/drawing/2014/main" id="{63C0D9D8-82D4-40C1-8C92-C3DBCDD2DFCD}"/>
                </a:ext>
              </a:extLst>
            </p:cNvPr>
            <p:cNvSpPr/>
            <p:nvPr/>
          </p:nvSpPr>
          <p:spPr>
            <a:xfrm>
              <a:off x="4538794" y="1919752"/>
              <a:ext cx="1524248" cy="1472736"/>
            </a:xfrm>
            <a:prstGeom prst="roundRect">
              <a:avLst>
                <a:gd name="adj" fmla="val 10138"/>
              </a:avLst>
            </a:prstGeom>
            <a:solidFill>
              <a:srgbClr val="743076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</a:t>
              </a:r>
            </a:p>
          </p:txBody>
        </p:sp>
        <p:sp>
          <p:nvSpPr>
            <p:cNvPr id="11" name="Rounded Rectangle 38">
              <a:extLst>
                <a:ext uri="{FF2B5EF4-FFF2-40B4-BE49-F238E27FC236}">
                  <a16:creationId xmlns:a16="http://schemas.microsoft.com/office/drawing/2014/main" id="{9539078A-70DF-4393-A67A-AD659C7677A2}"/>
                </a:ext>
              </a:extLst>
            </p:cNvPr>
            <p:cNvSpPr/>
            <p:nvPr/>
          </p:nvSpPr>
          <p:spPr>
            <a:xfrm>
              <a:off x="6212750" y="1919752"/>
              <a:ext cx="1524248" cy="1472736"/>
            </a:xfrm>
            <a:prstGeom prst="roundRect">
              <a:avLst>
                <a:gd name="adj" fmla="val 10138"/>
              </a:avLst>
            </a:prstGeom>
            <a:solidFill>
              <a:srgbClr val="743076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CD</a:t>
              </a:r>
            </a:p>
          </p:txBody>
        </p:sp>
        <p:sp>
          <p:nvSpPr>
            <p:cNvPr id="12" name="Rounded Rectangle 39">
              <a:extLst>
                <a:ext uri="{FF2B5EF4-FFF2-40B4-BE49-F238E27FC236}">
                  <a16:creationId xmlns:a16="http://schemas.microsoft.com/office/drawing/2014/main" id="{60F5FD3A-BCBE-4B37-B61A-DE763B974001}"/>
                </a:ext>
              </a:extLst>
            </p:cNvPr>
            <p:cNvSpPr/>
            <p:nvPr/>
          </p:nvSpPr>
          <p:spPr>
            <a:xfrm>
              <a:off x="7886705" y="1919752"/>
              <a:ext cx="2615142" cy="1472736"/>
            </a:xfrm>
            <a:prstGeom prst="roundRect">
              <a:avLst>
                <a:gd name="adj" fmla="val 10138"/>
              </a:avLst>
            </a:prstGeom>
            <a:solidFill>
              <a:srgbClr val="743076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Production</a:t>
              </a:r>
            </a:p>
          </p:txBody>
        </p:sp>
        <p:sp>
          <p:nvSpPr>
            <p:cNvPr id="13" name="Rounded Rectangle 40">
              <a:extLst>
                <a:ext uri="{FF2B5EF4-FFF2-40B4-BE49-F238E27FC236}">
                  <a16:creationId xmlns:a16="http://schemas.microsoft.com/office/drawing/2014/main" id="{564D58D3-2B14-40BB-B817-7825FA24A35E}"/>
                </a:ext>
              </a:extLst>
            </p:cNvPr>
            <p:cNvSpPr/>
            <p:nvPr/>
          </p:nvSpPr>
          <p:spPr>
            <a:xfrm>
              <a:off x="1773944" y="1919752"/>
              <a:ext cx="2615142" cy="1472736"/>
            </a:xfrm>
            <a:prstGeom prst="roundRect">
              <a:avLst>
                <a:gd name="adj" fmla="val 10138"/>
              </a:avLst>
            </a:prstGeom>
            <a:solidFill>
              <a:srgbClr val="743076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Development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405E5C-A26D-4575-9747-C817B4CB34B0}"/>
              </a:ext>
            </a:extLst>
          </p:cNvPr>
          <p:cNvSpPr txBox="1"/>
          <p:nvPr/>
        </p:nvSpPr>
        <p:spPr>
          <a:xfrm>
            <a:off x="3923971" y="3263453"/>
            <a:ext cx="434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DevOps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35632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5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Security Fits in DevOps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889098-B5A0-45EA-9166-18C76457F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683" y="2454428"/>
            <a:ext cx="10078068" cy="284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C8E612-A323-4664-8EC0-DAD5EF9E78A8}"/>
              </a:ext>
            </a:extLst>
          </p:cNvPr>
          <p:cNvGrpSpPr/>
          <p:nvPr/>
        </p:nvGrpSpPr>
        <p:grpSpPr>
          <a:xfrm>
            <a:off x="2737047" y="1840410"/>
            <a:ext cx="6705600" cy="1270076"/>
            <a:chOff x="1773944" y="1919752"/>
            <a:chExt cx="8727903" cy="1472736"/>
          </a:xfrm>
        </p:grpSpPr>
        <p:sp>
          <p:nvSpPr>
            <p:cNvPr id="23" name="Rounded Rectangle 15">
              <a:extLst>
                <a:ext uri="{FF2B5EF4-FFF2-40B4-BE49-F238E27FC236}">
                  <a16:creationId xmlns:a16="http://schemas.microsoft.com/office/drawing/2014/main" id="{7648F90D-2A77-4249-A4E0-0C3B8F6B51BA}"/>
                </a:ext>
              </a:extLst>
            </p:cNvPr>
            <p:cNvSpPr/>
            <p:nvPr/>
          </p:nvSpPr>
          <p:spPr>
            <a:xfrm>
              <a:off x="4538794" y="1919752"/>
              <a:ext cx="1524248" cy="1472736"/>
            </a:xfrm>
            <a:prstGeom prst="roundRect">
              <a:avLst>
                <a:gd name="adj" fmla="val 10138"/>
              </a:avLst>
            </a:prstGeom>
            <a:solidFill>
              <a:srgbClr val="743076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</a:t>
              </a:r>
            </a:p>
          </p:txBody>
        </p:sp>
        <p:sp>
          <p:nvSpPr>
            <p:cNvPr id="24" name="Rounded Rectangle 16">
              <a:extLst>
                <a:ext uri="{FF2B5EF4-FFF2-40B4-BE49-F238E27FC236}">
                  <a16:creationId xmlns:a16="http://schemas.microsoft.com/office/drawing/2014/main" id="{EC3424FC-E19C-47F7-B842-A724197F53F3}"/>
                </a:ext>
              </a:extLst>
            </p:cNvPr>
            <p:cNvSpPr/>
            <p:nvPr/>
          </p:nvSpPr>
          <p:spPr>
            <a:xfrm>
              <a:off x="6212750" y="1919752"/>
              <a:ext cx="1524248" cy="1472736"/>
            </a:xfrm>
            <a:prstGeom prst="roundRect">
              <a:avLst>
                <a:gd name="adj" fmla="val 10138"/>
              </a:avLst>
            </a:prstGeom>
            <a:solidFill>
              <a:srgbClr val="743076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CD</a:t>
              </a:r>
            </a:p>
          </p:txBody>
        </p:sp>
        <p:sp>
          <p:nvSpPr>
            <p:cNvPr id="25" name="Rounded Rectangle 17">
              <a:extLst>
                <a:ext uri="{FF2B5EF4-FFF2-40B4-BE49-F238E27FC236}">
                  <a16:creationId xmlns:a16="http://schemas.microsoft.com/office/drawing/2014/main" id="{7E8CD4DB-41D4-4790-B62C-FAA9F73B6125}"/>
                </a:ext>
              </a:extLst>
            </p:cNvPr>
            <p:cNvSpPr/>
            <p:nvPr/>
          </p:nvSpPr>
          <p:spPr>
            <a:xfrm>
              <a:off x="7886705" y="1919752"/>
              <a:ext cx="2615142" cy="1472736"/>
            </a:xfrm>
            <a:prstGeom prst="roundRect">
              <a:avLst>
                <a:gd name="adj" fmla="val 10138"/>
              </a:avLst>
            </a:prstGeom>
            <a:solidFill>
              <a:srgbClr val="743076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Production</a:t>
              </a:r>
            </a:p>
          </p:txBody>
        </p:sp>
        <p:sp>
          <p:nvSpPr>
            <p:cNvPr id="26" name="Rounded Rectangle 18">
              <a:extLst>
                <a:ext uri="{FF2B5EF4-FFF2-40B4-BE49-F238E27FC236}">
                  <a16:creationId xmlns:a16="http://schemas.microsoft.com/office/drawing/2014/main" id="{AF2FB504-45A9-440A-9775-14248E084846}"/>
                </a:ext>
              </a:extLst>
            </p:cNvPr>
            <p:cNvSpPr/>
            <p:nvPr/>
          </p:nvSpPr>
          <p:spPr>
            <a:xfrm>
              <a:off x="1773944" y="1919752"/>
              <a:ext cx="2615142" cy="1472736"/>
            </a:xfrm>
            <a:prstGeom prst="roundRect">
              <a:avLst>
                <a:gd name="adj" fmla="val 10138"/>
              </a:avLst>
            </a:prstGeom>
            <a:solidFill>
              <a:srgbClr val="743076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Development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CB92BDB-F255-43BB-A443-F422537C8E5C}"/>
              </a:ext>
            </a:extLst>
          </p:cNvPr>
          <p:cNvSpPr txBox="1"/>
          <p:nvPr/>
        </p:nvSpPr>
        <p:spPr>
          <a:xfrm>
            <a:off x="3900246" y="3325377"/>
            <a:ext cx="434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DevOps Building Blocks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F37EF0-706E-4F9A-B5B4-5F7AFC676155}"/>
              </a:ext>
            </a:extLst>
          </p:cNvPr>
          <p:cNvSpPr txBox="1"/>
          <p:nvPr/>
        </p:nvSpPr>
        <p:spPr>
          <a:xfrm>
            <a:off x="1551362" y="4540245"/>
            <a:ext cx="175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SAST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CB1D3F-6475-43A3-9CDE-90E7A3A6EF92}"/>
              </a:ext>
            </a:extLst>
          </p:cNvPr>
          <p:cNvSpPr txBox="1"/>
          <p:nvPr/>
        </p:nvSpPr>
        <p:spPr>
          <a:xfrm>
            <a:off x="3725017" y="4417135"/>
            <a:ext cx="2364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Incremental SAST &amp; OSA/SCA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4EF098-8E98-45FA-BE09-78E0D01FBEAC}"/>
              </a:ext>
            </a:extLst>
          </p:cNvPr>
          <p:cNvSpPr txBox="1"/>
          <p:nvPr/>
        </p:nvSpPr>
        <p:spPr>
          <a:xfrm>
            <a:off x="6483810" y="4417135"/>
            <a:ext cx="1807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IAST/DAST</a:t>
            </a:r>
            <a:br>
              <a:rPr lang="en-US" sz="1600" dirty="0"/>
            </a:br>
            <a:r>
              <a:rPr lang="en-US" sz="1600" dirty="0"/>
              <a:t>&amp; Pen Tests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2AAD3D-4982-485B-97E0-D0E3174B7658}"/>
              </a:ext>
            </a:extLst>
          </p:cNvPr>
          <p:cNvSpPr txBox="1"/>
          <p:nvPr/>
        </p:nvSpPr>
        <p:spPr>
          <a:xfrm>
            <a:off x="8999917" y="4540245"/>
            <a:ext cx="1755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WAF/RASP</a:t>
            </a:r>
          </a:p>
        </p:txBody>
      </p:sp>
    </p:spTree>
    <p:extLst>
      <p:ext uri="{BB962C8B-B14F-4D97-AF65-F5344CB8AC3E}">
        <p14:creationId xmlns:p14="http://schemas.microsoft.com/office/powerpoint/2010/main" val="27559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6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Agile Mean to You?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5141BFB9-469C-4C44-87EE-CA674E1C84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7375" y="2044701"/>
            <a:ext cx="11017250" cy="166831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48C107"/>
                </a:solidFill>
              </a:rPr>
              <a:t>Agile means different things </a:t>
            </a:r>
            <a:br>
              <a:rPr lang="en-US" sz="4800" b="1" dirty="0">
                <a:solidFill>
                  <a:srgbClr val="48C107"/>
                </a:solidFill>
              </a:rPr>
            </a:br>
            <a:r>
              <a:rPr lang="en-US" sz="4800" b="1" dirty="0">
                <a:solidFill>
                  <a:srgbClr val="48C107"/>
                </a:solidFill>
              </a:rPr>
              <a:t>to different people?</a:t>
            </a:r>
          </a:p>
        </p:txBody>
      </p:sp>
    </p:spTree>
    <p:extLst>
      <p:ext uri="{BB962C8B-B14F-4D97-AF65-F5344CB8AC3E}">
        <p14:creationId xmlns:p14="http://schemas.microsoft.com/office/powerpoint/2010/main" val="33837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hevron 82">
            <a:extLst>
              <a:ext uri="{FF2B5EF4-FFF2-40B4-BE49-F238E27FC236}">
                <a16:creationId xmlns:a16="http://schemas.microsoft.com/office/drawing/2014/main" id="{0D3C620F-F19C-D044-94D6-924C7224C3E0}"/>
              </a:ext>
            </a:extLst>
          </p:cNvPr>
          <p:cNvSpPr/>
          <p:nvPr/>
        </p:nvSpPr>
        <p:spPr>
          <a:xfrm>
            <a:off x="8425135" y="1213091"/>
            <a:ext cx="2336412" cy="711970"/>
          </a:xfrm>
          <a:prstGeom prst="chevron">
            <a:avLst>
              <a:gd name="adj" fmla="val 38053"/>
            </a:avLst>
          </a:prstGeom>
          <a:solidFill>
            <a:srgbClr val="62CF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Test</a:t>
            </a:r>
          </a:p>
        </p:txBody>
      </p:sp>
      <p:sp>
        <p:nvSpPr>
          <p:cNvPr id="82" name="Chevron 81">
            <a:extLst>
              <a:ext uri="{FF2B5EF4-FFF2-40B4-BE49-F238E27FC236}">
                <a16:creationId xmlns:a16="http://schemas.microsoft.com/office/drawing/2014/main" id="{BC452DB8-43A7-7046-B49B-AEB51584D129}"/>
              </a:ext>
            </a:extLst>
          </p:cNvPr>
          <p:cNvSpPr/>
          <p:nvPr/>
        </p:nvSpPr>
        <p:spPr>
          <a:xfrm>
            <a:off x="6176376" y="1213091"/>
            <a:ext cx="2336412" cy="711970"/>
          </a:xfrm>
          <a:prstGeom prst="chevron">
            <a:avLst>
              <a:gd name="adj" fmla="val 38053"/>
            </a:avLst>
          </a:prstGeom>
          <a:solidFill>
            <a:srgbClr val="7DDD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Compile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7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Developer’s Process</a:t>
            </a:r>
          </a:p>
        </p:txBody>
      </p:sp>
      <p:sp>
        <p:nvSpPr>
          <p:cNvPr id="81" name="Chevron 80">
            <a:extLst>
              <a:ext uri="{FF2B5EF4-FFF2-40B4-BE49-F238E27FC236}">
                <a16:creationId xmlns:a16="http://schemas.microsoft.com/office/drawing/2014/main" id="{3D669E05-D618-9B42-A4C3-A3335D6B7E36}"/>
              </a:ext>
            </a:extLst>
          </p:cNvPr>
          <p:cNvSpPr/>
          <p:nvPr/>
        </p:nvSpPr>
        <p:spPr>
          <a:xfrm>
            <a:off x="3927617" y="1213091"/>
            <a:ext cx="2336412" cy="711970"/>
          </a:xfrm>
          <a:prstGeom prst="chevron">
            <a:avLst>
              <a:gd name="adj" fmla="val 38053"/>
            </a:avLst>
          </a:prstGeom>
          <a:solidFill>
            <a:srgbClr val="91DE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Develop</a:t>
            </a:r>
          </a:p>
        </p:txBody>
      </p:sp>
      <p:sp>
        <p:nvSpPr>
          <p:cNvPr id="85" name="Chevron 84">
            <a:extLst>
              <a:ext uri="{FF2B5EF4-FFF2-40B4-BE49-F238E27FC236}">
                <a16:creationId xmlns:a16="http://schemas.microsoft.com/office/drawing/2014/main" id="{E9BE41BD-2786-C44C-A757-3913A38E0023}"/>
              </a:ext>
            </a:extLst>
          </p:cNvPr>
          <p:cNvSpPr/>
          <p:nvPr/>
        </p:nvSpPr>
        <p:spPr>
          <a:xfrm>
            <a:off x="1678857" y="1213091"/>
            <a:ext cx="2336412" cy="711970"/>
          </a:xfrm>
          <a:prstGeom prst="chevron">
            <a:avLst>
              <a:gd name="adj" fmla="val 38053"/>
            </a:avLst>
          </a:prstGeom>
          <a:solidFill>
            <a:srgbClr val="9EF2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</a:rPr>
              <a:t>Check-out code from SCM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908AFC-0FB8-7949-B7E5-CC554D56D1CA}"/>
              </a:ext>
            </a:extLst>
          </p:cNvPr>
          <p:cNvGrpSpPr/>
          <p:nvPr/>
        </p:nvGrpSpPr>
        <p:grpSpPr>
          <a:xfrm>
            <a:off x="1796781" y="2145788"/>
            <a:ext cx="1942213" cy="2302360"/>
            <a:chOff x="1796781" y="2145788"/>
            <a:chExt cx="1942213" cy="230236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03B25C3F-1C4A-5E4A-85A3-62136E686CE2}"/>
                </a:ext>
              </a:extLst>
            </p:cNvPr>
            <p:cNvSpPr/>
            <p:nvPr/>
          </p:nvSpPr>
          <p:spPr>
            <a:xfrm>
              <a:off x="1796781" y="2145788"/>
              <a:ext cx="1942213" cy="2302360"/>
            </a:xfrm>
            <a:prstGeom prst="roundRect">
              <a:avLst>
                <a:gd name="adj" fmla="val 12988"/>
              </a:avLst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DFE38F25-4D0E-F643-AFCD-5C0561698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1989" y="2402143"/>
              <a:ext cx="571796" cy="285898"/>
            </a:xfrm>
            <a:prstGeom prst="rect">
              <a:avLst/>
            </a:prstGeom>
          </p:spPr>
        </p:pic>
        <p:pic>
          <p:nvPicPr>
            <p:cNvPr id="88" name="Picture 87" descr="mage result for git logo png">
              <a:extLst>
                <a:ext uri="{FF2B5EF4-FFF2-40B4-BE49-F238E27FC236}">
                  <a16:creationId xmlns:a16="http://schemas.microsoft.com/office/drawing/2014/main" id="{F4938323-A071-9849-BBE0-9C59FC10A2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43656" y="2907411"/>
              <a:ext cx="648463" cy="273004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4" descr="mage result for perforce logo png">
              <a:extLst>
                <a:ext uri="{FF2B5EF4-FFF2-40B4-BE49-F238E27FC236}">
                  <a16:creationId xmlns:a16="http://schemas.microsoft.com/office/drawing/2014/main" id="{C33C75DC-F5E4-BC44-92BB-E0C6A41A0D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40907" y="3399785"/>
              <a:ext cx="1453961" cy="280453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mage result for visual studio logo png">
              <a:extLst>
                <a:ext uri="{FF2B5EF4-FFF2-40B4-BE49-F238E27FC236}">
                  <a16:creationId xmlns:a16="http://schemas.microsoft.com/office/drawing/2014/main" id="{C9F04076-40B5-754F-8E1A-CD11784F59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81140" y="3899608"/>
              <a:ext cx="1573494" cy="255573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331CCF-A5FA-8041-A83A-3EDB79BEDAFA}"/>
              </a:ext>
            </a:extLst>
          </p:cNvPr>
          <p:cNvGrpSpPr/>
          <p:nvPr/>
        </p:nvGrpSpPr>
        <p:grpSpPr>
          <a:xfrm>
            <a:off x="4023151" y="2145788"/>
            <a:ext cx="1942213" cy="2302360"/>
            <a:chOff x="4023151" y="2145788"/>
            <a:chExt cx="1942213" cy="2302360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A0EFDD06-581C-3E41-8644-5000BCCAD253}"/>
                </a:ext>
              </a:extLst>
            </p:cNvPr>
            <p:cNvSpPr/>
            <p:nvPr/>
          </p:nvSpPr>
          <p:spPr>
            <a:xfrm>
              <a:off x="4023151" y="2145788"/>
              <a:ext cx="1942213" cy="2302360"/>
            </a:xfrm>
            <a:prstGeom prst="roundRect">
              <a:avLst>
                <a:gd name="adj" fmla="val 12988"/>
              </a:avLst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4" descr="mage result for eclipse logo png">
              <a:extLst>
                <a:ext uri="{FF2B5EF4-FFF2-40B4-BE49-F238E27FC236}">
                  <a16:creationId xmlns:a16="http://schemas.microsoft.com/office/drawing/2014/main" id="{8E20A33D-F0D5-7A46-A812-D97C27F45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729" y="2479660"/>
              <a:ext cx="1161057" cy="272849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mage result for visual studio logo png">
              <a:extLst>
                <a:ext uri="{FF2B5EF4-FFF2-40B4-BE49-F238E27FC236}">
                  <a16:creationId xmlns:a16="http://schemas.microsoft.com/office/drawing/2014/main" id="{638F209B-2FE3-2940-9DC6-FB20AC8E81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07510" y="3920873"/>
              <a:ext cx="1573494" cy="255573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4F653FE-A48E-9E41-9EE3-39EDFFFB3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708" y="2973140"/>
              <a:ext cx="627098" cy="77419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00D64A-AE39-1942-BECC-3567291D9401}"/>
              </a:ext>
            </a:extLst>
          </p:cNvPr>
          <p:cNvGrpSpPr/>
          <p:nvPr/>
        </p:nvGrpSpPr>
        <p:grpSpPr>
          <a:xfrm>
            <a:off x="6102065" y="2145788"/>
            <a:ext cx="2222128" cy="4210562"/>
            <a:chOff x="6102065" y="2145788"/>
            <a:chExt cx="2222128" cy="4210562"/>
          </a:xfrm>
        </p:grpSpPr>
        <p:sp>
          <p:nvSpPr>
            <p:cNvPr id="84" name="Title 4">
              <a:extLst>
                <a:ext uri="{FF2B5EF4-FFF2-40B4-BE49-F238E27FC236}">
                  <a16:creationId xmlns:a16="http://schemas.microsoft.com/office/drawing/2014/main" id="{D070B342-F6BC-3C4E-AE64-578F13B65C6D}"/>
                </a:ext>
              </a:extLst>
            </p:cNvPr>
            <p:cNvSpPr txBox="1">
              <a:spLocks/>
            </p:cNvSpPr>
            <p:nvPr/>
          </p:nvSpPr>
          <p:spPr>
            <a:xfrm>
              <a:off x="6102065" y="4344531"/>
              <a:ext cx="2222128" cy="2797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</a:lstStyle>
            <a:p>
              <a:pPr algn="ctr"/>
              <a:r>
                <a:rPr lang="en-IN" sz="1400" dirty="0">
                  <a:latin typeface="+mn-lt"/>
                  <a:cs typeface="Arial" panose="020B0604020202020204" pitchFamily="34" charset="0"/>
                </a:rPr>
                <a:t>Pull dependant binaries from binary repository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CB8096BF-0268-C34E-8EF8-C1B0BF8BAE1D}"/>
                </a:ext>
              </a:extLst>
            </p:cNvPr>
            <p:cNvSpPr/>
            <p:nvPr/>
          </p:nvSpPr>
          <p:spPr>
            <a:xfrm>
              <a:off x="6242023" y="2145788"/>
              <a:ext cx="1942213" cy="1406568"/>
            </a:xfrm>
            <a:prstGeom prst="roundRect">
              <a:avLst>
                <a:gd name="adj" fmla="val 12988"/>
              </a:avLst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CED3E5D-BE9B-C24A-A40A-43C6156DA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2931" y="2405391"/>
              <a:ext cx="908547" cy="40428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18A96DD-FB6C-5E40-9535-052D0E826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6020" y="2314602"/>
              <a:ext cx="742445" cy="45938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E1F6652E-6C3C-8C45-84E8-DDD22044B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157" y="2990515"/>
              <a:ext cx="1440148" cy="309631"/>
            </a:xfrm>
            <a:prstGeom prst="rect">
              <a:avLst/>
            </a:prstGeom>
          </p:spPr>
        </p:pic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1F04F408-6245-8D43-988F-33E058CE7DEA}"/>
                </a:ext>
              </a:extLst>
            </p:cNvPr>
            <p:cNvSpPr/>
            <p:nvPr/>
          </p:nvSpPr>
          <p:spPr>
            <a:xfrm>
              <a:off x="6242023" y="4949782"/>
              <a:ext cx="1942213" cy="1406568"/>
            </a:xfrm>
            <a:prstGeom prst="roundRect">
              <a:avLst>
                <a:gd name="adj" fmla="val 12988"/>
              </a:avLst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F64CC77-6DC1-A341-9734-42457FF3D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4852" y="5162994"/>
              <a:ext cx="1331550" cy="326034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3A656995-8C19-7D48-B01B-51D78BAD1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922" y="5680462"/>
              <a:ext cx="867410" cy="5385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96DF23-87B9-EC45-B91F-87C042613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66287" y="3399785"/>
              <a:ext cx="693683" cy="924911"/>
            </a:xfrm>
            <a:prstGeom prst="rect">
              <a:avLst/>
            </a:prstGeom>
          </p:spPr>
        </p:pic>
      </p:grpSp>
      <p:sp>
        <p:nvSpPr>
          <p:cNvPr id="26" name="Rounded Rectangle 98">
            <a:extLst>
              <a:ext uri="{FF2B5EF4-FFF2-40B4-BE49-F238E27FC236}">
                <a16:creationId xmlns:a16="http://schemas.microsoft.com/office/drawing/2014/main" id="{1BCB0B06-877E-4064-8D76-D50E62CD5309}"/>
              </a:ext>
            </a:extLst>
          </p:cNvPr>
          <p:cNvSpPr/>
          <p:nvPr/>
        </p:nvSpPr>
        <p:spPr>
          <a:xfrm>
            <a:off x="8566569" y="2145788"/>
            <a:ext cx="1942213" cy="1406568"/>
          </a:xfrm>
          <a:prstGeom prst="roundRect">
            <a:avLst>
              <a:gd name="adj" fmla="val 12988"/>
            </a:avLst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Functional Testing</a:t>
            </a:r>
          </a:p>
        </p:txBody>
      </p:sp>
    </p:spTree>
    <p:extLst>
      <p:ext uri="{BB962C8B-B14F-4D97-AF65-F5344CB8AC3E}">
        <p14:creationId xmlns:p14="http://schemas.microsoft.com/office/powerpoint/2010/main" val="395668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2" grpId="0" animBg="1"/>
      <p:bldP spid="81" grpId="0" animBg="1"/>
      <p:bldP spid="8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8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About CI?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24DED4F-A92E-4425-B619-A6B97DB80D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5"/>
          <a:stretch/>
        </p:blipFill>
        <p:spPr>
          <a:xfrm>
            <a:off x="0" y="892557"/>
            <a:ext cx="5053608" cy="5974773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81B60668-3C28-42CA-88FC-CC0B0863BB59}"/>
              </a:ext>
            </a:extLst>
          </p:cNvPr>
          <p:cNvSpPr txBox="1">
            <a:spLocks/>
          </p:cNvSpPr>
          <p:nvPr/>
        </p:nvSpPr>
        <p:spPr>
          <a:xfrm>
            <a:off x="5682343" y="2550070"/>
            <a:ext cx="5303520" cy="20219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800100" indent="-2304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0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CI is the process of integrating code into a mainline code base.</a:t>
            </a:r>
          </a:p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Implementing CI is, therefore, </a:t>
            </a:r>
            <a:b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as simple as using the right tools.</a:t>
            </a: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Proprietary &amp; Confidential | All Rights Reserved   |  </a:t>
            </a:r>
            <a:fld id="{AB5BA352-AA55-844E-98D0-0CBBE6F0DCC2}" type="slidenum">
              <a:rPr lang="en-US" sz="1200" b="1" smtClean="0">
                <a:solidFill>
                  <a:schemeClr val="tx1"/>
                </a:solidFill>
              </a:rPr>
              <a:pPr/>
              <a:t>9</a:t>
            </a:fld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About CD?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C444909-9EAA-434F-BC0B-2C078EC3B9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2914" y="1358537"/>
            <a:ext cx="11017250" cy="1201783"/>
          </a:xfrm>
        </p:spPr>
        <p:txBody>
          <a:bodyPr>
            <a:normAutofit/>
          </a:bodyPr>
          <a:lstStyle/>
          <a:p>
            <a:pPr marL="0" indent="0">
              <a:lnSpc>
                <a:spcPts val="3980"/>
              </a:lnSpc>
              <a:buNone/>
            </a:pPr>
            <a:r>
              <a:rPr lang="en-US" sz="3000" b="1" dirty="0"/>
              <a:t>CD is a software development practice </a:t>
            </a:r>
            <a:r>
              <a:rPr lang="en-US" sz="3000" dirty="0"/>
              <a:t>in which every code change goes through the entire pipeline toward the end user.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310B43-91FB-564B-BA4E-B4BF43F7BC16}"/>
              </a:ext>
            </a:extLst>
          </p:cNvPr>
          <p:cNvSpPr txBox="1">
            <a:spLocks/>
          </p:cNvSpPr>
          <p:nvPr/>
        </p:nvSpPr>
        <p:spPr>
          <a:xfrm>
            <a:off x="442914" y="2860766"/>
            <a:ext cx="11017250" cy="2847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2000" b="0" i="0" kern="1200">
                <a:solidFill>
                  <a:schemeClr val="tx1"/>
                </a:solidFill>
                <a:latin typeface="+mn-lt"/>
                <a:ea typeface="Open Sans" charset="0"/>
                <a:cs typeface="Open Sans Regular"/>
              </a:defRPr>
            </a:lvl1pPr>
            <a:lvl2pPr marL="800100" indent="-230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+mn-lt"/>
                <a:ea typeface="Open Sans" charset="0"/>
                <a:cs typeface="Open Sans Regular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+mn-lt"/>
                <a:ea typeface="Open Sans" charset="0"/>
                <a:cs typeface="Open Sans Regular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+mn-lt"/>
                <a:ea typeface="Open Sans" charset="0"/>
                <a:cs typeface="Open Sans Regular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+mn-lt"/>
                <a:ea typeface="Open Sans" charset="0"/>
                <a:cs typeface="Open Sans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To achieve CD, you have to organize your software testing, staging and deployment processes in a way that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automates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them as much as possible and makes them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continuous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ts val="3080"/>
              </a:lnSpc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These processes take different forms, depending on the culture of the team and the type of app it is creating.</a:t>
            </a:r>
          </a:p>
        </p:txBody>
      </p:sp>
    </p:spTree>
    <p:extLst>
      <p:ext uri="{BB962C8B-B14F-4D97-AF65-F5344CB8AC3E}">
        <p14:creationId xmlns:p14="http://schemas.microsoft.com/office/powerpoint/2010/main" val="766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</p:bldLst>
  </p:timing>
</p:sld>
</file>

<file path=ppt/theme/theme1.xml><?xml version="1.0" encoding="utf-8"?>
<a:theme xmlns:a="http://schemas.openxmlformats.org/drawingml/2006/main" name="Checkmarx-presentation-template-arial-font-v2 copy">
  <a:themeElements>
    <a:clrScheme name="Checkmarx Theme Colors">
      <a:dk1>
        <a:srgbClr val="000000"/>
      </a:dk1>
      <a:lt1>
        <a:srgbClr val="FEFFFE"/>
      </a:lt1>
      <a:dk2>
        <a:srgbClr val="000000"/>
      </a:dk2>
      <a:lt2>
        <a:srgbClr val="FEFFFF"/>
      </a:lt2>
      <a:accent1>
        <a:srgbClr val="47C107"/>
      </a:accent1>
      <a:accent2>
        <a:srgbClr val="743076"/>
      </a:accent2>
      <a:accent3>
        <a:srgbClr val="089CD4"/>
      </a:accent3>
      <a:accent4>
        <a:srgbClr val="F6A134"/>
      </a:accent4>
      <a:accent5>
        <a:srgbClr val="333531"/>
      </a:accent5>
      <a:accent6>
        <a:srgbClr val="BD0C40"/>
      </a:accent6>
      <a:hlink>
        <a:srgbClr val="0563C1"/>
      </a:hlink>
      <a:folHlink>
        <a:srgbClr val="954F72"/>
      </a:folHlink>
    </a:clrScheme>
    <a:fontScheme name="checkmarx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ckmarx-presentation-template" id="{1F67AA57-A80A-5647-BF21-1E1C8B8247E5}" vid="{3C66F498-82C3-0748-A940-F825D567BA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A558659A52B14E887A81DEAD8FE7D6" ma:contentTypeVersion="12" ma:contentTypeDescription="Create a new document." ma:contentTypeScope="" ma:versionID="ba792a08ead1515414f3cede73b4e835">
  <xsd:schema xmlns:xsd="http://www.w3.org/2001/XMLSchema" xmlns:xs="http://www.w3.org/2001/XMLSchema" xmlns:p="http://schemas.microsoft.com/office/2006/metadata/properties" xmlns:ns2="e7bf7acc-b5d8-4370-bfc6-87d8a6b76096" xmlns:ns3="1f1e174f-d5d0-4340-88e5-a81c1a127825" targetNamespace="http://schemas.microsoft.com/office/2006/metadata/properties" ma:root="true" ma:fieldsID="47e720089a85026a838c9c211b4866ed" ns2:_="" ns3:_="">
    <xsd:import namespace="e7bf7acc-b5d8-4370-bfc6-87d8a6b76096"/>
    <xsd:import namespace="1f1e174f-d5d0-4340-88e5-a81c1a1278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f7acc-b5d8-4370-bfc6-87d8a6b760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e174f-d5d0-4340-88e5-a81c1a12782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16B130-A32B-44EC-8641-91B75F46E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bf7acc-b5d8-4370-bfc6-87d8a6b76096"/>
    <ds:schemaRef ds:uri="1f1e174f-d5d0-4340-88e5-a81c1a1278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BBEF2B-AA88-46DF-BBE9-33E48F7453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FB3C37-5A4D-4CF3-AE0C-BC4ED15791A4}">
  <ds:schemaRefs>
    <ds:schemaRef ds:uri="e7bf7acc-b5d8-4370-bfc6-87d8a6b76096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1f1e174f-d5d0-4340-88e5-a81c1a127825"/>
    <ds:schemaRef ds:uri="http://purl.org/dc/terms/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700</Words>
  <Application>Microsoft Office PowerPoint</Application>
  <PresentationFormat>Widescreen</PresentationFormat>
  <Paragraphs>129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Open Sans</vt:lpstr>
      <vt:lpstr>Checkmarx-presentation-template-arial-font-v2 copy</vt:lpstr>
      <vt:lpstr>PowerPoint Presentation</vt:lpstr>
      <vt:lpstr>What Is DevOps About?</vt:lpstr>
      <vt:lpstr>Application Security Technologies in DevOps</vt:lpstr>
      <vt:lpstr>DevOps Building Blocks</vt:lpstr>
      <vt:lpstr>Where Security Fits in DevOps</vt:lpstr>
      <vt:lpstr>What Does Agile Mean to You?</vt:lpstr>
      <vt:lpstr>The Developer’s Process</vt:lpstr>
      <vt:lpstr>So What About CI? </vt:lpstr>
      <vt:lpstr>So What About CD? </vt:lpstr>
      <vt:lpstr>Continuous Delivery vs. Continuous Deployment</vt:lpstr>
      <vt:lpstr>Shifting Left Isn’t Enough…</vt:lpstr>
      <vt:lpstr>Security in an SDLC &amp; DevSecOps Environment</vt:lpstr>
      <vt:lpstr>Build Break is a Sensitive Issue</vt:lpstr>
      <vt:lpstr>Don’t Let Security Be the Build Breaker</vt:lpstr>
      <vt:lpstr>Build Break is a Sensitive Issue</vt:lpstr>
      <vt:lpstr>Security Policy </vt:lpstr>
      <vt:lpstr>Where Does Security Clash with DevOps Requirements? </vt:lpstr>
      <vt:lpstr>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Cameron Martin</dc:creator>
  <cp:lastModifiedBy>Matthew Rose</cp:lastModifiedBy>
  <cp:revision>20</cp:revision>
  <dcterms:created xsi:type="dcterms:W3CDTF">2020-06-10T16:52:00Z</dcterms:created>
  <dcterms:modified xsi:type="dcterms:W3CDTF">2020-07-21T10:00:31Z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0x01010071A558659A52B14E887A81DEAD8FE7D6</vt:lpwstr>
  </property>
</Properties>
</file>